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4" r:id="rId5"/>
    <p:sldMasterId id="2147483735" r:id="rId6"/>
    <p:sldMasterId id="2147483736" r:id="rId7"/>
    <p:sldMasterId id="2147483737" r:id="rId8"/>
    <p:sldMasterId id="2147483738" r:id="rId9"/>
    <p:sldMasterId id="2147483739"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Lst>
  <p:sldSz cy="5143500" cx="9144000"/>
  <p:notesSz cx="6858000" cy="9144000"/>
  <p:embeddedFontLst>
    <p:embeddedFont>
      <p:font typeface="Didact Gothic"/>
      <p:regular r:id="rId94"/>
    </p:embeddedFont>
    <p:embeddedFont>
      <p:font typeface="Helvetica Neue"/>
      <p:regular r:id="rId95"/>
      <p:bold r:id="rId96"/>
      <p:italic r:id="rId97"/>
      <p:boldItalic r:id="rId98"/>
    </p:embeddedFont>
    <p:embeddedFont>
      <p:font typeface="Helvetica Neue Light"/>
      <p:regular r:id="rId99"/>
      <p:bold r:id="rId100"/>
      <p:italic r:id="rId101"/>
      <p:boldItalic r:id="rId102"/>
    </p:embeddedFont>
    <p:embeddedFont>
      <p:font typeface="DM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2EC54B-9BC6-4743-AC16-29CC6F45269B}">
  <a:tblStyle styleId="{322EC54B-9BC6-4743-AC16-29CC6F45269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6" Type="http://schemas.openxmlformats.org/officeDocument/2006/relationships/font" Target="fonts/DMSans-boldItalic.fntdata"/><Relationship Id="rId105" Type="http://schemas.openxmlformats.org/officeDocument/2006/relationships/font" Target="fonts/DMSans-italic.fntdata"/><Relationship Id="rId104" Type="http://schemas.openxmlformats.org/officeDocument/2006/relationships/font" Target="fonts/DMSans-bold.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font" Target="fonts/DMSans-regular.fntdata"/><Relationship Id="rId102" Type="http://schemas.openxmlformats.org/officeDocument/2006/relationships/font" Target="fonts/HelveticaNeueLight-boldItalic.fntdata"/><Relationship Id="rId101" Type="http://schemas.openxmlformats.org/officeDocument/2006/relationships/font" Target="fonts/HelveticaNeueLight-italic.fntdata"/><Relationship Id="rId100" Type="http://schemas.openxmlformats.org/officeDocument/2006/relationships/font" Target="fonts/HelveticaNeueLight-bold.fntdata"/><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font" Target="fonts/HelveticaNeue-regular.fntdata"/><Relationship Id="rId94" Type="http://schemas.openxmlformats.org/officeDocument/2006/relationships/font" Target="fonts/DidactGothic-regular.fntdata"/><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notesMaster" Target="notesMasters/notesMaster1.xml"/><Relationship Id="rId99" Type="http://schemas.openxmlformats.org/officeDocument/2006/relationships/font" Target="fonts/HelveticaNeueLight-regular.fntdata"/><Relationship Id="rId10" Type="http://schemas.openxmlformats.org/officeDocument/2006/relationships/slideMaster" Target="slideMasters/slideMaster6.xml"/><Relationship Id="rId98" Type="http://schemas.openxmlformats.org/officeDocument/2006/relationships/font" Target="fonts/HelveticaNeue-boldItalic.fntdata"/><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es/git/tutorials/install-gi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3ec6ba5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3ec6ba5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ec6ba57c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3ec6ba57c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ec6ba57c1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ec6ba57c1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3ec6ba57c1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3ec6ba57c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ec6ba57c1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ec6ba57c1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Git es uno de los sistemas de control de versiones más populares entre los desarrolladores. Y parte culpa de su popularidad la tiene GitHub, un excelente servicio de alojamiento de repositorios de software con este sistema, que lejos de quedarse en esta funcionalidad, ofrece hoy en día un conjunto de características muy útiles para el trabajo en equipo.</a:t>
            </a:r>
            <a:endParaRPr sz="1200">
              <a:solidFill>
                <a:srgbClr val="333333"/>
              </a:solidFill>
              <a:latin typeface="Helvetica Neue Light"/>
              <a:ea typeface="Helvetica Neue Light"/>
              <a:cs typeface="Helvetica Neue Light"/>
              <a:sym typeface="Helvetica Neue Light"/>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ec6ba57c1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3ec6ba57c1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Profesor</a:t>
            </a:r>
            <a:r>
              <a:rPr lang="es">
                <a:latin typeface="DM Sans"/>
                <a:ea typeface="DM Sans"/>
                <a:cs typeface="DM Sans"/>
                <a:sym typeface="DM Sans"/>
              </a:rPr>
              <a:t>/a: </a:t>
            </a:r>
            <a:r>
              <a:rPr lang="es" u="sng">
                <a:solidFill>
                  <a:schemeClr val="hlink"/>
                </a:solidFill>
                <a:latin typeface="DM Sans"/>
                <a:ea typeface="DM Sans"/>
                <a:cs typeface="DM Sans"/>
                <a:sym typeface="DM Sans"/>
                <a:hlinkClick r:id="rId2"/>
              </a:rPr>
              <a:t>Link </a:t>
            </a:r>
            <a:r>
              <a:rPr lang="es">
                <a:latin typeface="DM Sans"/>
                <a:ea typeface="DM Sans"/>
                <a:cs typeface="DM Sans"/>
                <a:sym typeface="DM Sans"/>
              </a:rPr>
              <a:t>a recurso web donde puedes encontrar refuerzo del proceso de instalación</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ec6ba57c1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3ec6ba57c1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ec6ba57c1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ec6ba57c1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3ec6ba57c1_0_2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3ec6ba57c1_0_2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ec6ba57c1_0_2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3ec6ba57c1_0_2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ec6ba57c1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3ec6ba57c1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6db5886e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6db5886e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3ec6ba57c1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3ec6ba57c1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ec6ba57c1_0_4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3ec6ba57c1_0_4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ec6ba57c1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3ec6ba57c1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ec6ba57c1_0_2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3ec6ba57c1_0_2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3ec6ba57c1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3ec6ba57c1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3ec6ba57c1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3ec6ba57c1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3ec6ba57c1_0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3ec6ba57c1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ec6ba57c1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ec6ba57c1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ec6ba57c1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3ec6ba57c1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3ec6ba57c1_0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3ec6ba57c1_0_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ec6ba57c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3ec6ba57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3ec6ba57c1_0_2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3ec6ba57c1_0_2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3ec6ba57c1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3ec6ba57c1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3ec6ba57c1_0_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3ec6ba57c1_0_2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3ec6ba57c1_0_2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3ec6ba57c1_0_2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3ec6ba57c1_0_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3ec6ba57c1_0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3ec6ba57c1_0_2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3ec6ba57c1_0_2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Para agregar el o los archivos al Staging Area vamos a usar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lo cual podemos verificar si funciono nuevamente con el git status</a:t>
            </a:r>
            <a:endParaRPr sz="1200">
              <a:solidFill>
                <a:srgbClr val="1C3643"/>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Ahora en </a:t>
            </a:r>
            <a:r>
              <a:rPr lang="es" sz="1200">
                <a:solidFill>
                  <a:srgbClr val="6AA84F"/>
                </a:solidFill>
                <a:latin typeface="Helvetica Neue Light"/>
                <a:ea typeface="Helvetica Neue Light"/>
                <a:cs typeface="Helvetica Neue Light"/>
                <a:sym typeface="Helvetica Neue Light"/>
              </a:rPr>
              <a:t>verde </a:t>
            </a:r>
            <a:r>
              <a:rPr lang="es" sz="1200">
                <a:solidFill>
                  <a:schemeClr val="dk1"/>
                </a:solidFill>
                <a:latin typeface="Helvetica Neue Light"/>
                <a:ea typeface="Helvetica Neue Light"/>
                <a:cs typeface="Helvetica Neue Light"/>
                <a:sym typeface="Helvetica Neue Light"/>
              </a:rPr>
              <a:t>nos indica que tenemos un archivo listo para hacer un commit en nuestro repositorio, hasta que no hagamos un commit nuestro archivo permanecerá en “el limbo” en el estado Ready justo antes de enviar nuestro archivo a nuestros repositorio.</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3ec6ba57c1_0_3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3ec6ba57c1_0_3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3ec6ba57c1_0_3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3ec6ba57c1_0_3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ec6ba57c1_0_3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3ec6ba57c1_0_3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Agregamos nuestros index.html</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Entonces cumplimos las 3 etapas de Git</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Creamos nuestro</a:t>
            </a:r>
            <a:r>
              <a:rPr i="1" lang="es" sz="1200">
                <a:solidFill>
                  <a:schemeClr val="dk1"/>
                </a:solidFill>
                <a:latin typeface="Helvetica Neue Light"/>
                <a:ea typeface="Helvetica Neue Light"/>
                <a:cs typeface="Helvetica Neue Light"/>
                <a:sym typeface="Helvetica Neue Light"/>
              </a:rPr>
              <a:t> index.html</a:t>
            </a:r>
            <a:r>
              <a:rPr lang="es" sz="1200">
                <a:solidFill>
                  <a:schemeClr val="dk1"/>
                </a:solidFill>
                <a:latin typeface="Helvetica Neue Light"/>
                <a:ea typeface="Helvetica Neue Light"/>
                <a:cs typeface="Helvetica Neue Light"/>
                <a:sym typeface="Helvetica Neue Light"/>
              </a:rPr>
              <a:t> dentro de Working Directory</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agregamos al Staging Area</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Y como último enviamos a nuestro repositorio Git Directory el archivo </a:t>
            </a:r>
            <a:r>
              <a:rPr i="1" lang="es" sz="1200">
                <a:solidFill>
                  <a:schemeClr val="dk1"/>
                </a:solidFill>
                <a:latin typeface="Helvetica Neue Light"/>
                <a:ea typeface="Helvetica Neue Light"/>
                <a:cs typeface="Helvetica Neue Light"/>
                <a:sym typeface="Helvetica Neue Light"/>
              </a:rPr>
              <a:t>index.html </a:t>
            </a: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commit -m</a:t>
            </a:r>
            <a:r>
              <a:rPr lang="es" sz="1200">
                <a:solidFill>
                  <a:schemeClr val="dk1"/>
                </a:solidFill>
                <a:latin typeface="Helvetica Neue Light"/>
                <a:ea typeface="Helvetica Neue Light"/>
                <a:cs typeface="Helvetica Neue Light"/>
                <a:sym typeface="Helvetica Neue Light"/>
              </a:rPr>
              <a:t> (mensaje) </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3ec6ba57c1_0_3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3ec6ba57c1_0_3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ec6ba57c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ec6ba57c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ec6ba57c1_0_3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3ec6ba57c1_0_3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ec6ba57c1_0_3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3ec6ba57c1_0_3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3ec6ba57c1_0_3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3ec6ba57c1_0_3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3ec6ba57c1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3ec6ba57c1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3ec6ba57c1_0_3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3ec6ba57c1_0_3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3ec6ba57c1_0_3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3ec6ba57c1_0_3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3ec6ba57c1_0_3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3ec6ba57c1_0_3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ec6ba57c1_0_3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ec6ba57c1_0_3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3ec6ba57c1_0_3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3ec6ba57c1_0_3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3ec6ba57c1_0_3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3ec6ba57c1_0_3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4f58ca0c4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4f58ca0c4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ec6ba57c1_0_3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ec6ba57c1_0_3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3ec6ba57c1_0_3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3ec6ba57c1_0_3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Como podemos ver estamos ahora sobre el commit seleccionado (el HEAD está ahora) y podríamos sacar una nueva rama desde ahi, lo que hicimos fue movernos en el tiempo para posicionarnos sobre ese commit pasado.</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3ec6ba57c1_0_3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3ec6ba57c1_0_3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3ec6ba57c1_0_3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3ec6ba57c1_0_3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3ec6ba57c1_0_3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3ec6ba57c1_0_3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3ec6ba57c1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3ec6ba57c1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3ec6ba57c1_0_3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3ec6ba57c1_0_3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3ec6ba57c1_0_4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3ec6ba57c1_0_4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3ec6ba57c1_0_4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3ec6ba57c1_0_4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3ec6ba57c1_0_4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3ec6ba57c1_0_4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ec6ba57c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ec6ba57c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3ec6ba57c1_0_4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3ec6ba57c1_0_4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3ec6ba57c1_0_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3ec6ba57c1_0_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3ec6ba57c1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3ec6ba57c1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3ec6ba57c1_0_4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3ec6ba57c1_0_4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3ec6ba57c1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3ec6ba57c1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3ec6ba57c1_0_4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3ec6ba57c1_0_4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3ec6ba57c1_0_4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3ec6ba57c1_0_4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3ec6ba57c1_0_4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3ec6ba57c1_0_4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3ec6ba57c1_0_4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3ec6ba57c1_0_4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3ec6ba57c1_0_4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3ec6ba57c1_0_4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ec6ba57c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ec6ba57c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40f1a2d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40f1a2d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40f1a2d6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40f1a2d6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3ec6ba57c1_0_4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3ec6ba57c1_0_4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3ec6ba57c1_0_4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3ec6ba57c1_0_4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3ec6ba57c1_0_4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3ec6ba57c1_0_4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40f1a2d6a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40f1a2d6a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43e5e3a7b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43e5e3a7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43e5e3a7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43e5e3a7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3ec6ba57c1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3ec6ba57c1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3ec6ba57c1_0_2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3ec6ba57c1_0_2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3ec6ba57c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3ec6ba57c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3ec6ba57c1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3ec6ba57c1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3ec6ba57c1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3ec6ba57c1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3ec6ba57c1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3ec6ba57c1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ec6ba57c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ec6ba57c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1" name="Shape 101"/>
        <p:cNvGrpSpPr/>
        <p:nvPr/>
      </p:nvGrpSpPr>
      <p:grpSpPr>
        <a:xfrm>
          <a:off x="0" y="0"/>
          <a:ext cx="0" cy="0"/>
          <a:chOff x="0" y="0"/>
          <a:chExt cx="0" cy="0"/>
        </a:xfrm>
      </p:grpSpPr>
      <p:pic>
        <p:nvPicPr>
          <p:cNvPr id="102" name="Google Shape;102;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5" name="Shape 115"/>
        <p:cNvGrpSpPr/>
        <p:nvPr/>
      </p:nvGrpSpPr>
      <p:grpSpPr>
        <a:xfrm>
          <a:off x="0" y="0"/>
          <a:ext cx="0" cy="0"/>
          <a:chOff x="0" y="0"/>
          <a:chExt cx="0" cy="0"/>
        </a:xfrm>
      </p:grpSpPr>
      <p:sp>
        <p:nvSpPr>
          <p:cNvPr id="116" name="Google Shape;11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7" name="Google Shape;11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 name="Google Shape;11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9" name="Shape 119"/>
        <p:cNvGrpSpPr/>
        <p:nvPr/>
      </p:nvGrpSpPr>
      <p:grpSpPr>
        <a:xfrm>
          <a:off x="0" y="0"/>
          <a:ext cx="0" cy="0"/>
          <a:chOff x="0" y="0"/>
          <a:chExt cx="0" cy="0"/>
        </a:xfrm>
      </p:grpSpPr>
      <p:sp>
        <p:nvSpPr>
          <p:cNvPr id="120" name="Google Shape;12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 name="Google Shape;12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5" name="Google Shape;12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 name="Google Shape;129;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0" name="Google Shape;13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 name="Shape 134"/>
        <p:cNvGrpSpPr/>
        <p:nvPr/>
      </p:nvGrpSpPr>
      <p:grpSpPr>
        <a:xfrm>
          <a:off x="0" y="0"/>
          <a:ext cx="0" cy="0"/>
          <a:chOff x="0" y="0"/>
          <a:chExt cx="0" cy="0"/>
        </a:xfrm>
      </p:grpSpPr>
      <p:sp>
        <p:nvSpPr>
          <p:cNvPr id="135" name="Google Shape;135;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7" name="Google Shape;13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8" name="Shape 138"/>
        <p:cNvGrpSpPr/>
        <p:nvPr/>
      </p:nvGrpSpPr>
      <p:grpSpPr>
        <a:xfrm>
          <a:off x="0" y="0"/>
          <a:ext cx="0" cy="0"/>
          <a:chOff x="0" y="0"/>
          <a:chExt cx="0" cy="0"/>
        </a:xfrm>
      </p:grpSpPr>
      <p:sp>
        <p:nvSpPr>
          <p:cNvPr id="139" name="Google Shape;139;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0" name="Google Shape;14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 name="Shape 141"/>
        <p:cNvGrpSpPr/>
        <p:nvPr/>
      </p:nvGrpSpPr>
      <p:grpSpPr>
        <a:xfrm>
          <a:off x="0" y="0"/>
          <a:ext cx="0" cy="0"/>
          <a:chOff x="0" y="0"/>
          <a:chExt cx="0" cy="0"/>
        </a:xfrm>
      </p:grpSpPr>
      <p:sp>
        <p:nvSpPr>
          <p:cNvPr id="142" name="Google Shape;14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4" name="Google Shape;144;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5" name="Google Shape;145;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6" name="Google Shape;14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9" name="Google Shape;14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2" name="Google Shape;15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3" name="Google Shape;15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4" name="Shape 154"/>
        <p:cNvGrpSpPr/>
        <p:nvPr/>
      </p:nvGrpSpPr>
      <p:grpSpPr>
        <a:xfrm>
          <a:off x="0" y="0"/>
          <a:ext cx="0" cy="0"/>
          <a:chOff x="0" y="0"/>
          <a:chExt cx="0" cy="0"/>
        </a:xfrm>
      </p:grpSpPr>
      <p:sp>
        <p:nvSpPr>
          <p:cNvPr id="155" name="Google Shape;15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id="159" name="Google Shape;159;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66" name="Shape 166"/>
        <p:cNvGrpSpPr/>
        <p:nvPr/>
      </p:nvGrpSpPr>
      <p:grpSpPr>
        <a:xfrm>
          <a:off x="0" y="0"/>
          <a:ext cx="0" cy="0"/>
          <a:chOff x="0" y="0"/>
          <a:chExt cx="0" cy="0"/>
        </a:xfrm>
      </p:grpSpPr>
      <p:sp>
        <p:nvSpPr>
          <p:cNvPr id="167" name="Google Shape;167;p48"/>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8" name="Google Shape;168;p48"/>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169" name="Google Shape;169;p4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p4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1" name="Google Shape;171;p4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2" name="Shape 172"/>
        <p:cNvGrpSpPr/>
        <p:nvPr/>
      </p:nvGrpSpPr>
      <p:grpSpPr>
        <a:xfrm>
          <a:off x="0" y="0"/>
          <a:ext cx="0" cy="0"/>
          <a:chOff x="0" y="0"/>
          <a:chExt cx="0" cy="0"/>
        </a:xfrm>
      </p:grpSpPr>
      <p:sp>
        <p:nvSpPr>
          <p:cNvPr id="173" name="Google Shape;173;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800"/>
              <a:buFont typeface="Calibri"/>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4" name="Google Shape;174;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75" name="Google Shape;17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6" name="Shape 176"/>
        <p:cNvGrpSpPr/>
        <p:nvPr/>
      </p:nvGrpSpPr>
      <p:grpSpPr>
        <a:xfrm>
          <a:off x="0" y="0"/>
          <a:ext cx="0" cy="0"/>
          <a:chOff x="0" y="0"/>
          <a:chExt cx="0" cy="0"/>
        </a:xfrm>
      </p:grpSpPr>
      <p:sp>
        <p:nvSpPr>
          <p:cNvPr id="177" name="Google Shape;177;p5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8" name="Google Shape;178;p5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9" name="Google Shape;179;p5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0" name="Google Shape;180;p5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1" name="Google Shape;181;p5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2" name="Shape 182"/>
        <p:cNvGrpSpPr/>
        <p:nvPr/>
      </p:nvGrpSpPr>
      <p:grpSpPr>
        <a:xfrm>
          <a:off x="0" y="0"/>
          <a:ext cx="0" cy="0"/>
          <a:chOff x="0" y="0"/>
          <a:chExt cx="0" cy="0"/>
        </a:xfrm>
      </p:grpSpPr>
      <p:sp>
        <p:nvSpPr>
          <p:cNvPr id="183" name="Google Shape;183;p51"/>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4" name="Google Shape;184;p51"/>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85" name="Google Shape;185;p5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6" name="Google Shape;186;p5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7" name="Google Shape;187;p5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8" name="Shape 188"/>
        <p:cNvGrpSpPr/>
        <p:nvPr/>
      </p:nvGrpSpPr>
      <p:grpSpPr>
        <a:xfrm>
          <a:off x="0" y="0"/>
          <a:ext cx="0" cy="0"/>
          <a:chOff x="0" y="0"/>
          <a:chExt cx="0" cy="0"/>
        </a:xfrm>
      </p:grpSpPr>
      <p:sp>
        <p:nvSpPr>
          <p:cNvPr id="189" name="Google Shape;189;p5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52"/>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1" name="Google Shape;191;p52"/>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2" name="Google Shape;192;p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3" name="Google Shape;193;p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4" name="Google Shape;194;p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95" name="Shape 195"/>
        <p:cNvGrpSpPr/>
        <p:nvPr/>
      </p:nvGrpSpPr>
      <p:grpSpPr>
        <a:xfrm>
          <a:off x="0" y="0"/>
          <a:ext cx="0" cy="0"/>
          <a:chOff x="0" y="0"/>
          <a:chExt cx="0" cy="0"/>
        </a:xfrm>
      </p:grpSpPr>
      <p:sp>
        <p:nvSpPr>
          <p:cNvPr id="196" name="Google Shape;196;p53"/>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7" name="Google Shape;197;p53"/>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198" name="Google Shape;198;p53"/>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9" name="Google Shape;199;p53"/>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200" name="Google Shape;200;p53"/>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1" name="Google Shape;201;p5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2" name="Google Shape;202;p5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3" name="Google Shape;203;p5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04" name="Shape 204"/>
        <p:cNvGrpSpPr/>
        <p:nvPr/>
      </p:nvGrpSpPr>
      <p:grpSpPr>
        <a:xfrm>
          <a:off x="0" y="0"/>
          <a:ext cx="0" cy="0"/>
          <a:chOff x="0" y="0"/>
          <a:chExt cx="0" cy="0"/>
        </a:xfrm>
      </p:grpSpPr>
      <p:sp>
        <p:nvSpPr>
          <p:cNvPr id="205" name="Google Shape;205;p5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6" name="Google Shape;206;p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7" name="Google Shape;207;p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8" name="Google Shape;208;p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9" name="Shape 209"/>
        <p:cNvGrpSpPr/>
        <p:nvPr/>
      </p:nvGrpSpPr>
      <p:grpSpPr>
        <a:xfrm>
          <a:off x="0" y="0"/>
          <a:ext cx="0" cy="0"/>
          <a:chOff x="0" y="0"/>
          <a:chExt cx="0" cy="0"/>
        </a:xfrm>
      </p:grpSpPr>
      <p:sp>
        <p:nvSpPr>
          <p:cNvPr id="210" name="Google Shape;210;p5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1" name="Google Shape;211;p5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2" name="Google Shape;212;p5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13" name="Shape 213"/>
        <p:cNvGrpSpPr/>
        <p:nvPr/>
      </p:nvGrpSpPr>
      <p:grpSpPr>
        <a:xfrm>
          <a:off x="0" y="0"/>
          <a:ext cx="0" cy="0"/>
          <a:chOff x="0" y="0"/>
          <a:chExt cx="0" cy="0"/>
        </a:xfrm>
      </p:grpSpPr>
      <p:sp>
        <p:nvSpPr>
          <p:cNvPr id="214" name="Google Shape;214;p56"/>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5" name="Google Shape;215;p56"/>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216" name="Google Shape;216;p56"/>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217" name="Google Shape;217;p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8" name="Google Shape;218;p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9" name="Google Shape;219;p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20" name="Shape 220"/>
        <p:cNvGrpSpPr/>
        <p:nvPr/>
      </p:nvGrpSpPr>
      <p:grpSpPr>
        <a:xfrm>
          <a:off x="0" y="0"/>
          <a:ext cx="0" cy="0"/>
          <a:chOff x="0" y="0"/>
          <a:chExt cx="0" cy="0"/>
        </a:xfrm>
      </p:grpSpPr>
      <p:sp>
        <p:nvSpPr>
          <p:cNvPr id="221" name="Google Shape;221;p57"/>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2" name="Google Shape;222;p57"/>
          <p:cNvSpPr/>
          <p:nvPr>
            <p:ph idx="2" type="pic"/>
          </p:nvPr>
        </p:nvSpPr>
        <p:spPr>
          <a:xfrm>
            <a:off x="3887391" y="740569"/>
            <a:ext cx="4629300" cy="3655200"/>
          </a:xfrm>
          <a:prstGeom prst="rect">
            <a:avLst/>
          </a:prstGeom>
          <a:noFill/>
          <a:ln>
            <a:noFill/>
          </a:ln>
        </p:spPr>
      </p:sp>
      <p:sp>
        <p:nvSpPr>
          <p:cNvPr id="223" name="Google Shape;223;p57"/>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224" name="Google Shape;224;p5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5" name="Google Shape;225;p5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6" name="Google Shape;226;p5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27" name="Shape 227"/>
        <p:cNvGrpSpPr/>
        <p:nvPr/>
      </p:nvGrpSpPr>
      <p:grpSpPr>
        <a:xfrm>
          <a:off x="0" y="0"/>
          <a:ext cx="0" cy="0"/>
          <a:chOff x="0" y="0"/>
          <a:chExt cx="0" cy="0"/>
        </a:xfrm>
      </p:grpSpPr>
      <p:sp>
        <p:nvSpPr>
          <p:cNvPr id="228" name="Google Shape;228;p5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9" name="Google Shape;229;p58"/>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0" name="Google Shape;230;p5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1" name="Google Shape;231;p5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2" name="Google Shape;232;p5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33" name="Shape 233"/>
        <p:cNvGrpSpPr/>
        <p:nvPr/>
      </p:nvGrpSpPr>
      <p:grpSpPr>
        <a:xfrm>
          <a:off x="0" y="0"/>
          <a:ext cx="0" cy="0"/>
          <a:chOff x="0" y="0"/>
          <a:chExt cx="0" cy="0"/>
        </a:xfrm>
      </p:grpSpPr>
      <p:sp>
        <p:nvSpPr>
          <p:cNvPr id="234" name="Google Shape;234;p59"/>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5" name="Google Shape;235;p59"/>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6" name="Google Shape;236;p5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7" name="Google Shape;237;p5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8" name="Google Shape;238;p5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9" name="Shape 239"/>
        <p:cNvGrpSpPr/>
        <p:nvPr/>
      </p:nvGrpSpPr>
      <p:grpSpPr>
        <a:xfrm>
          <a:off x="0" y="0"/>
          <a:ext cx="0" cy="0"/>
          <a:chOff x="0" y="0"/>
          <a:chExt cx="0" cy="0"/>
        </a:xfrm>
      </p:grpSpPr>
      <p:pic>
        <p:nvPicPr>
          <p:cNvPr id="240" name="Google Shape;240;p6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241" name="Shape 241"/>
        <p:cNvGrpSpPr/>
        <p:nvPr/>
      </p:nvGrpSpPr>
      <p:grpSpPr>
        <a:xfrm>
          <a:off x="0" y="0"/>
          <a:ext cx="0" cy="0"/>
          <a:chOff x="0" y="0"/>
          <a:chExt cx="0" cy="0"/>
        </a:xfrm>
      </p:grpSpPr>
      <p:pic>
        <p:nvPicPr>
          <p:cNvPr id="242" name="Google Shape;242;p6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245" name="Shape 245"/>
        <p:cNvGrpSpPr/>
        <p:nvPr/>
      </p:nvGrpSpPr>
      <p:grpSpPr>
        <a:xfrm>
          <a:off x="0" y="0"/>
          <a:ext cx="0" cy="0"/>
          <a:chOff x="0" y="0"/>
          <a:chExt cx="0" cy="0"/>
        </a:xfrm>
      </p:grpSpPr>
      <p:pic>
        <p:nvPicPr>
          <p:cNvPr id="246" name="Google Shape;246;p6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6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55" name="Shape 255"/>
        <p:cNvGrpSpPr/>
        <p:nvPr/>
      </p:nvGrpSpPr>
      <p:grpSpPr>
        <a:xfrm>
          <a:off x="0" y="0"/>
          <a:ext cx="0" cy="0"/>
          <a:chOff x="0" y="0"/>
          <a:chExt cx="0" cy="0"/>
        </a:xfrm>
      </p:grpSpPr>
      <p:sp>
        <p:nvSpPr>
          <p:cNvPr id="256" name="Google Shape;256;p6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7" name="Google Shape;257;p6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8" name="Google Shape;258;p6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59" name="Shape 259"/>
        <p:cNvGrpSpPr/>
        <p:nvPr/>
      </p:nvGrpSpPr>
      <p:grpSpPr>
        <a:xfrm>
          <a:off x="0" y="0"/>
          <a:ext cx="0" cy="0"/>
          <a:chOff x="0" y="0"/>
          <a:chExt cx="0" cy="0"/>
        </a:xfrm>
      </p:grpSpPr>
      <p:pic>
        <p:nvPicPr>
          <p:cNvPr id="260" name="Google Shape;260;p6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61" name="Shape 261"/>
        <p:cNvGrpSpPr/>
        <p:nvPr/>
      </p:nvGrpSpPr>
      <p:grpSpPr>
        <a:xfrm>
          <a:off x="0" y="0"/>
          <a:ext cx="0" cy="0"/>
          <a:chOff x="0" y="0"/>
          <a:chExt cx="0" cy="0"/>
        </a:xfrm>
      </p:grpSpPr>
      <p:pic>
        <p:nvPicPr>
          <p:cNvPr id="262" name="Google Shape;262;p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63" name="Shape 263"/>
        <p:cNvGrpSpPr/>
        <p:nvPr/>
      </p:nvGrpSpPr>
      <p:grpSpPr>
        <a:xfrm>
          <a:off x="0" y="0"/>
          <a:ext cx="0" cy="0"/>
          <a:chOff x="0" y="0"/>
          <a:chExt cx="0" cy="0"/>
        </a:xfrm>
      </p:grpSpPr>
      <p:pic>
        <p:nvPicPr>
          <p:cNvPr id="264" name="Google Shape;264;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65" name="Shape 265"/>
        <p:cNvGrpSpPr/>
        <p:nvPr/>
      </p:nvGrpSpPr>
      <p:grpSpPr>
        <a:xfrm>
          <a:off x="0" y="0"/>
          <a:ext cx="0" cy="0"/>
          <a:chOff x="0" y="0"/>
          <a:chExt cx="0" cy="0"/>
        </a:xfrm>
      </p:grpSpPr>
      <p:pic>
        <p:nvPicPr>
          <p:cNvPr id="266" name="Google Shape;266;p7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7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69" name="Shape 269"/>
        <p:cNvGrpSpPr/>
        <p:nvPr/>
      </p:nvGrpSpPr>
      <p:grpSpPr>
        <a:xfrm>
          <a:off x="0" y="0"/>
          <a:ext cx="0" cy="0"/>
          <a:chOff x="0" y="0"/>
          <a:chExt cx="0" cy="0"/>
        </a:xfrm>
      </p:grpSpPr>
      <p:pic>
        <p:nvPicPr>
          <p:cNvPr id="270" name="Google Shape;270;p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7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74" name="Shape 274"/>
        <p:cNvGrpSpPr/>
        <p:nvPr/>
      </p:nvGrpSpPr>
      <p:grpSpPr>
        <a:xfrm>
          <a:off x="0" y="0"/>
          <a:ext cx="0" cy="0"/>
          <a:chOff x="0" y="0"/>
          <a:chExt cx="0" cy="0"/>
        </a:xfrm>
      </p:grpSpPr>
      <p:pic>
        <p:nvPicPr>
          <p:cNvPr id="275" name="Google Shape;275;p7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0" name="Shape 280"/>
        <p:cNvGrpSpPr/>
        <p:nvPr/>
      </p:nvGrpSpPr>
      <p:grpSpPr>
        <a:xfrm>
          <a:off x="0" y="0"/>
          <a:ext cx="0" cy="0"/>
          <a:chOff x="0" y="0"/>
          <a:chExt cx="0" cy="0"/>
        </a:xfrm>
      </p:grpSpPr>
      <p:sp>
        <p:nvSpPr>
          <p:cNvPr id="281" name="Google Shape;281;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3" name="Google Shape;283;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90" name="Shape 290"/>
        <p:cNvGrpSpPr/>
        <p:nvPr/>
      </p:nvGrpSpPr>
      <p:grpSpPr>
        <a:xfrm>
          <a:off x="0" y="0"/>
          <a:ext cx="0" cy="0"/>
          <a:chOff x="0" y="0"/>
          <a:chExt cx="0" cy="0"/>
        </a:xfrm>
      </p:grpSpPr>
      <p:sp>
        <p:nvSpPr>
          <p:cNvPr id="291" name="Google Shape;291;p8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2" name="Google Shape;292;p8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93" name="Google Shape;293;p8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id="295" name="Google Shape;295;p8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96" name="Shape 296"/>
        <p:cNvGrpSpPr/>
        <p:nvPr/>
      </p:nvGrpSpPr>
      <p:grpSpPr>
        <a:xfrm>
          <a:off x="0" y="0"/>
          <a:ext cx="0" cy="0"/>
          <a:chOff x="0" y="0"/>
          <a:chExt cx="0" cy="0"/>
        </a:xfrm>
      </p:grpSpPr>
      <p:pic>
        <p:nvPicPr>
          <p:cNvPr id="297" name="Google Shape;297;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8" name="Google Shape;298;p8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99" name="Shape 299"/>
        <p:cNvGrpSpPr/>
        <p:nvPr/>
      </p:nvGrpSpPr>
      <p:grpSpPr>
        <a:xfrm>
          <a:off x="0" y="0"/>
          <a:ext cx="0" cy="0"/>
          <a:chOff x="0" y="0"/>
          <a:chExt cx="0" cy="0"/>
        </a:xfrm>
      </p:grpSpPr>
      <p:pic>
        <p:nvPicPr>
          <p:cNvPr id="300" name="Google Shape;300;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01" name="Shape 301"/>
        <p:cNvGrpSpPr/>
        <p:nvPr/>
      </p:nvGrpSpPr>
      <p:grpSpPr>
        <a:xfrm>
          <a:off x="0" y="0"/>
          <a:ext cx="0" cy="0"/>
          <a:chOff x="0" y="0"/>
          <a:chExt cx="0" cy="0"/>
        </a:xfrm>
      </p:grpSpPr>
      <p:pic>
        <p:nvPicPr>
          <p:cNvPr id="302" name="Google Shape;302;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8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06" name="Shape 306"/>
        <p:cNvGrpSpPr/>
        <p:nvPr/>
      </p:nvGrpSpPr>
      <p:grpSpPr>
        <a:xfrm>
          <a:off x="0" y="0"/>
          <a:ext cx="0" cy="0"/>
          <a:chOff x="0" y="0"/>
          <a:chExt cx="0" cy="0"/>
        </a:xfrm>
      </p:grpSpPr>
      <p:pic>
        <p:nvPicPr>
          <p:cNvPr id="307" name="Google Shape;307;p8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8" name="Shape 308"/>
        <p:cNvGrpSpPr/>
        <p:nvPr/>
      </p:nvGrpSpPr>
      <p:grpSpPr>
        <a:xfrm>
          <a:off x="0" y="0"/>
          <a:ext cx="0" cy="0"/>
          <a:chOff x="0" y="0"/>
          <a:chExt cx="0" cy="0"/>
        </a:xfrm>
      </p:grpSpPr>
      <p:pic>
        <p:nvPicPr>
          <p:cNvPr id="309" name="Google Shape;309;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10" name="Shape 310"/>
        <p:cNvGrpSpPr/>
        <p:nvPr/>
      </p:nvGrpSpPr>
      <p:grpSpPr>
        <a:xfrm>
          <a:off x="0" y="0"/>
          <a:ext cx="0" cy="0"/>
          <a:chOff x="0" y="0"/>
          <a:chExt cx="0" cy="0"/>
        </a:xfrm>
      </p:grpSpPr>
      <p:pic>
        <p:nvPicPr>
          <p:cNvPr id="311" name="Google Shape;311;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12" name="Shape 312"/>
        <p:cNvGrpSpPr/>
        <p:nvPr/>
      </p:nvGrpSpPr>
      <p:grpSpPr>
        <a:xfrm>
          <a:off x="0" y="0"/>
          <a:ext cx="0" cy="0"/>
          <a:chOff x="0" y="0"/>
          <a:chExt cx="0" cy="0"/>
        </a:xfrm>
      </p:grpSpPr>
      <p:pic>
        <p:nvPicPr>
          <p:cNvPr id="313" name="Google Shape;313;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314" name="Shape 314"/>
        <p:cNvGrpSpPr/>
        <p:nvPr/>
      </p:nvGrpSpPr>
      <p:grpSpPr>
        <a:xfrm>
          <a:off x="0" y="0"/>
          <a:ext cx="0" cy="0"/>
          <a:chOff x="0" y="0"/>
          <a:chExt cx="0" cy="0"/>
        </a:xfrm>
      </p:grpSpPr>
      <p:pic>
        <p:nvPicPr>
          <p:cNvPr id="315" name="Google Shape;315;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6" name="Google Shape;316;p9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317" name="Shape 317"/>
        <p:cNvGrpSpPr/>
        <p:nvPr/>
      </p:nvGrpSpPr>
      <p:grpSpPr>
        <a:xfrm>
          <a:off x="0" y="0"/>
          <a:ext cx="0" cy="0"/>
          <a:chOff x="0" y="0"/>
          <a:chExt cx="0" cy="0"/>
        </a:xfrm>
      </p:grpSpPr>
      <p:pic>
        <p:nvPicPr>
          <p:cNvPr id="318" name="Google Shape;318;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9" name="Google Shape;319;p9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7.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5" Type="http://schemas.openxmlformats.org/officeDocument/2006/relationships/slideLayout" Target="../slideLayouts/slideLayout48.xml"/><Relationship Id="rId19" Type="http://schemas.openxmlformats.org/officeDocument/2006/relationships/theme" Target="../theme/theme4.xml"/><Relationship Id="rId6" Type="http://schemas.openxmlformats.org/officeDocument/2006/relationships/slideLayout" Target="../slideLayouts/slideLayout49.xml"/><Relationship Id="rId18" Type="http://schemas.openxmlformats.org/officeDocument/2006/relationships/slideLayout" Target="../slideLayouts/slideLayout61.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3.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5.xml"/><Relationship Id="rId10" Type="http://schemas.openxmlformats.org/officeDocument/2006/relationships/slideLayout" Target="../slideLayouts/slideLayout84.xml"/><Relationship Id="rId13" Type="http://schemas.openxmlformats.org/officeDocument/2006/relationships/theme" Target="../theme/theme5.xml"/><Relationship Id="rId12" Type="http://schemas.openxmlformats.org/officeDocument/2006/relationships/slideLayout" Target="../slideLayouts/slideLayout86.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1" name="Shape 111"/>
        <p:cNvGrpSpPr/>
        <p:nvPr/>
      </p:nvGrpSpPr>
      <p:grpSpPr>
        <a:xfrm>
          <a:off x="0" y="0"/>
          <a:ext cx="0" cy="0"/>
          <a:chOff x="0" y="0"/>
          <a:chExt cx="0" cy="0"/>
        </a:xfrm>
      </p:grpSpPr>
      <p:sp>
        <p:nvSpPr>
          <p:cNvPr id="112" name="Google Shape;11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3" name="Google Shape;11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4" name="Google Shape;11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4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2" name="Google Shape;162;p4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3" name="Google Shape;163;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 name="Google Shape;164;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1" name="Shape 251"/>
        <p:cNvGrpSpPr/>
        <p:nvPr/>
      </p:nvGrpSpPr>
      <p:grpSpPr>
        <a:xfrm>
          <a:off x="0" y="0"/>
          <a:ext cx="0" cy="0"/>
          <a:chOff x="0" y="0"/>
          <a:chExt cx="0" cy="0"/>
        </a:xfrm>
      </p:grpSpPr>
      <p:sp>
        <p:nvSpPr>
          <p:cNvPr id="252" name="Google Shape;252;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3" name="Google Shape;253;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54" name="Google Shape;254;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6" name="Shape 286"/>
        <p:cNvGrpSpPr/>
        <p:nvPr/>
      </p:nvGrpSpPr>
      <p:grpSpPr>
        <a:xfrm>
          <a:off x="0" y="0"/>
          <a:ext cx="0" cy="0"/>
          <a:chOff x="0" y="0"/>
          <a:chExt cx="0" cy="0"/>
        </a:xfrm>
      </p:grpSpPr>
      <p:sp>
        <p:nvSpPr>
          <p:cNvPr id="287" name="Google Shape;287;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88" name="Google Shape;288;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89" name="Google Shape;289;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hyperlink" Target="https://moisesdelacruz.medium.com/tutorial-b%C3%A1sico-de-git-y-github-42e46ff4119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hyperlink" Target="https://docs.google.com/presentation/d/1RRC-FkMaUsQJrJafqZj3Xa8oN6WuxTRGLueUKOhSHs0/edit?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hyperlink" Target="https://git-scm.com/book/es/v1/Fundamentos-de-Git-Viendo-el-hist%C3%B3rico-de-confirmacion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9.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slide" Target="/ppt/slides/slide6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3.xml"/><Relationship Id="rId3" Type="http://schemas.openxmlformats.org/officeDocument/2006/relationships/hyperlink" Target="https://github.co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5.xml"/><Relationship Id="rId3" Type="http://schemas.openxmlformats.org/officeDocument/2006/relationships/image" Target="../media/image46.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6.xml"/><Relationship Id="rId3" Type="http://schemas.openxmlformats.org/officeDocument/2006/relationships/image" Target="../media/image44.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7.xml"/><Relationship Id="rId3" Type="http://schemas.openxmlformats.org/officeDocument/2006/relationships/image" Target="../media/image44.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8.xml"/><Relationship Id="rId3" Type="http://schemas.openxmlformats.org/officeDocument/2006/relationships/image" Target="../media/image44.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9.xml"/><Relationship Id="rId3" Type="http://schemas.openxmlformats.org/officeDocument/2006/relationships/image" Target="../media/image6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0.xml"/><Relationship Id="rId3"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1.xml"/><Relationship Id="rId3" Type="http://schemas.openxmlformats.org/officeDocument/2006/relationships/image" Target="../media/image49.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3.xml"/><Relationship Id="rId3" Type="http://schemas.openxmlformats.org/officeDocument/2006/relationships/image" Target="../media/image55.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4.xml"/><Relationship Id="rId3" Type="http://schemas.openxmlformats.org/officeDocument/2006/relationships/image" Target="../media/image60.pn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5.xml"/><Relationship Id="rId3" Type="http://schemas.openxmlformats.org/officeDocument/2006/relationships/image" Target="../media/image53.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6.xml"/><Relationship Id="rId3"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7.xml"/><Relationship Id="rId3" Type="http://schemas.openxmlformats.org/officeDocument/2006/relationships/image" Target="../media/image54.png"/><Relationship Id="rId4" Type="http://schemas.openxmlformats.org/officeDocument/2006/relationships/hyperlink" Target="https://drive.google.com/file/d/10JdMNw82t9L62AaDGL__45mh1V7TTThL/view?usp=sharing" TargetMode="External"/><Relationship Id="rId5" Type="http://schemas.openxmlformats.org/officeDocument/2006/relationships/hyperlink" Target="https://skills.github.com/" TargetMode="External"/><Relationship Id="rId6" Type="http://schemas.openxmlformats.org/officeDocument/2006/relationships/hyperlink" Target="https://www.digitalocean.com/community/tutorials/how-to-use-git-integration-in-visual-studio-code-e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xml"/><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93"/>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3"/>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326" name="Google Shape;326;p93"/>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327" name="Google Shape;327;p93"/>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0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GIT? </a:t>
            </a:r>
            <a:endParaRPr b="1" sz="4000">
              <a:solidFill>
                <a:schemeClr val="dk1"/>
              </a:solidFill>
              <a:latin typeface="DM Sans"/>
              <a:ea typeface="DM Sans"/>
              <a:cs typeface="DM Sans"/>
              <a:sym typeface="DM Sans"/>
            </a:endParaRPr>
          </a:p>
        </p:txBody>
      </p:sp>
      <p:sp>
        <p:nvSpPr>
          <p:cNvPr id="413" name="Google Shape;413;p102"/>
          <p:cNvSpPr txBox="1"/>
          <p:nvPr/>
        </p:nvSpPr>
        <p:spPr>
          <a:xfrm>
            <a:off x="473350" y="1908175"/>
            <a:ext cx="58092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a:t>
            </a:r>
            <a:r>
              <a:rPr lang="es" sz="1350">
                <a:solidFill>
                  <a:schemeClr val="dk1"/>
                </a:solidFill>
                <a:latin typeface="DM Sans"/>
                <a:ea typeface="DM Sans"/>
                <a:cs typeface="DM Sans"/>
                <a:sym typeface="DM Sans"/>
              </a:rPr>
              <a:t>on GIT, podemos ir a versiones anteriores, muy útil para errores y para la organización.</a:t>
            </a:r>
            <a:endParaRPr sz="1350">
              <a:solidFill>
                <a:schemeClr val="dk1"/>
              </a:solidFill>
              <a:latin typeface="DM Sans"/>
              <a:ea typeface="DM Sans"/>
              <a:cs typeface="DM Sans"/>
              <a:sym typeface="DM Sans"/>
            </a:endParaRPr>
          </a:p>
        </p:txBody>
      </p:sp>
      <p:pic>
        <p:nvPicPr>
          <p:cNvPr id="414" name="Google Shape;414;p102"/>
          <p:cNvPicPr preferRelativeResize="0"/>
          <p:nvPr/>
        </p:nvPicPr>
        <p:blipFill>
          <a:blip r:embed="rId3">
            <a:alphaModFix/>
          </a:blip>
          <a:stretch>
            <a:fillRect/>
          </a:stretch>
        </p:blipFill>
        <p:spPr>
          <a:xfrm>
            <a:off x="751138" y="2976225"/>
            <a:ext cx="3365705" cy="1540874"/>
          </a:xfrm>
          <a:prstGeom prst="rect">
            <a:avLst/>
          </a:prstGeom>
          <a:noFill/>
          <a:ln>
            <a:noFill/>
          </a:ln>
        </p:spPr>
      </p:pic>
      <p:pic>
        <p:nvPicPr>
          <p:cNvPr id="415" name="Google Shape;415;p102"/>
          <p:cNvPicPr preferRelativeResize="0"/>
          <p:nvPr/>
        </p:nvPicPr>
        <p:blipFill>
          <a:blip r:embed="rId4">
            <a:alphaModFix/>
          </a:blip>
          <a:stretch>
            <a:fillRect/>
          </a:stretch>
        </p:blipFill>
        <p:spPr>
          <a:xfrm>
            <a:off x="4534569" y="2976225"/>
            <a:ext cx="3858292" cy="15379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 Los 3 estados</a:t>
            </a:r>
            <a:endParaRPr b="1" sz="4000">
              <a:solidFill>
                <a:schemeClr val="dk1"/>
              </a:solidFill>
              <a:latin typeface="DM Sans"/>
              <a:ea typeface="DM Sans"/>
              <a:cs typeface="DM Sans"/>
              <a:sym typeface="DM Sans"/>
            </a:endParaRPr>
          </a:p>
        </p:txBody>
      </p:sp>
      <p:pic>
        <p:nvPicPr>
          <p:cNvPr id="421" name="Google Shape;421;p103"/>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422" name="Google Shape;422;p103"/>
          <p:cNvSpPr txBox="1"/>
          <p:nvPr/>
        </p:nvSpPr>
        <p:spPr>
          <a:xfrm>
            <a:off x="473350" y="1423075"/>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1er estado </a:t>
            </a:r>
            <a:r>
              <a:rPr lang="es" sz="1350">
                <a:latin typeface="DM Sans"/>
                <a:ea typeface="DM Sans"/>
                <a:cs typeface="DM Sans"/>
                <a:sym typeface="DM Sans"/>
              </a:rPr>
              <a:t>(comienzo del trabajo)</a:t>
            </a:r>
            <a:endParaRPr sz="1350">
              <a:latin typeface="DM Sans"/>
              <a:ea typeface="DM Sans"/>
              <a:cs typeface="DM Sans"/>
              <a:sym typeface="DM Sans"/>
            </a:endParaRPr>
          </a:p>
          <a:p>
            <a:pPr indent="0" lvl="0" marL="0" rtl="0" algn="l">
              <a:lnSpc>
                <a:spcPct val="100000"/>
              </a:lnSpc>
              <a:spcBef>
                <a:spcPts val="0"/>
              </a:spcBef>
              <a:spcAft>
                <a:spcPts val="0"/>
              </a:spcAft>
              <a:buNone/>
            </a:pPr>
            <a:r>
              <a:rPr lang="es" sz="1350">
                <a:highlight>
                  <a:schemeClr val="accent6"/>
                </a:highlight>
                <a:latin typeface="DM Sans"/>
                <a:ea typeface="DM Sans"/>
                <a:cs typeface="DM Sans"/>
                <a:sym typeface="DM Sans"/>
              </a:rPr>
              <a:t>“preparamos las cajas”</a:t>
            </a:r>
            <a:endParaRPr sz="1350">
              <a:highlight>
                <a:schemeClr val="accent6"/>
              </a:highlight>
              <a:latin typeface="DM Sans"/>
              <a:ea typeface="DM Sans"/>
              <a:cs typeface="DM Sans"/>
              <a:sym typeface="DM Sans"/>
            </a:endParaRPr>
          </a:p>
        </p:txBody>
      </p:sp>
      <p:sp>
        <p:nvSpPr>
          <p:cNvPr id="423" name="Google Shape;423;p103"/>
          <p:cNvSpPr txBox="1"/>
          <p:nvPr/>
        </p:nvSpPr>
        <p:spPr>
          <a:xfrm>
            <a:off x="473350" y="2683300"/>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2do estado</a:t>
            </a:r>
            <a:r>
              <a:rPr lang="es" sz="1350">
                <a:latin typeface="DM Sans"/>
                <a:ea typeface="DM Sans"/>
                <a:cs typeface="DM Sans"/>
                <a:sym typeface="DM Sans"/>
              </a:rPr>
              <a:t> (archivos listos)</a:t>
            </a:r>
            <a:br>
              <a:rPr lang="es" sz="1350">
                <a:latin typeface="DM Sans"/>
                <a:ea typeface="DM Sans"/>
                <a:cs typeface="DM Sans"/>
                <a:sym typeface="DM Sans"/>
              </a:rPr>
            </a:br>
            <a:r>
              <a:rPr lang="es" sz="1350">
                <a:highlight>
                  <a:schemeClr val="accent6"/>
                </a:highlight>
                <a:latin typeface="DM Sans"/>
                <a:ea typeface="DM Sans"/>
                <a:cs typeface="DM Sans"/>
                <a:sym typeface="DM Sans"/>
              </a:rPr>
              <a:t>“agregamos las cajas listas”</a:t>
            </a:r>
            <a:endParaRPr sz="1350">
              <a:highlight>
                <a:schemeClr val="accent6"/>
              </a:highlight>
              <a:latin typeface="DM Sans"/>
              <a:ea typeface="DM Sans"/>
              <a:cs typeface="DM Sans"/>
              <a:sym typeface="DM Sans"/>
            </a:endParaRPr>
          </a:p>
        </p:txBody>
      </p:sp>
      <p:sp>
        <p:nvSpPr>
          <p:cNvPr id="424" name="Google Shape;424;p103"/>
          <p:cNvSpPr txBox="1"/>
          <p:nvPr/>
        </p:nvSpPr>
        <p:spPr>
          <a:xfrm>
            <a:off x="473350" y="3643175"/>
            <a:ext cx="2891400" cy="76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3er estado</a:t>
            </a:r>
            <a:r>
              <a:rPr lang="es" sz="1350">
                <a:latin typeface="DM Sans"/>
                <a:ea typeface="DM Sans"/>
                <a:cs typeface="DM Sans"/>
                <a:sym typeface="DM Sans"/>
              </a:rPr>
              <a:t> (registro de todos los archivos) </a:t>
            </a:r>
            <a:br>
              <a:rPr lang="es" sz="1350">
                <a:latin typeface="DM Sans"/>
                <a:ea typeface="DM Sans"/>
                <a:cs typeface="DM Sans"/>
                <a:sym typeface="DM Sans"/>
              </a:rPr>
            </a:br>
            <a:r>
              <a:rPr lang="es" sz="1350">
                <a:highlight>
                  <a:schemeClr val="accent6"/>
                </a:highlight>
                <a:latin typeface="DM Sans"/>
                <a:ea typeface="DM Sans"/>
                <a:cs typeface="DM Sans"/>
                <a:sym typeface="DM Sans"/>
              </a:rPr>
              <a:t>“Lote listo”</a:t>
            </a:r>
            <a:endParaRPr sz="1350">
              <a:highlight>
                <a:schemeClr val="accent6"/>
              </a:highlight>
              <a:latin typeface="DM Sans"/>
              <a:ea typeface="DM Sans"/>
              <a:cs typeface="DM Sans"/>
              <a:sym typeface="DM Sans"/>
            </a:endParaRPr>
          </a:p>
        </p:txBody>
      </p:sp>
      <p:sp>
        <p:nvSpPr>
          <p:cNvPr id="425" name="Google Shape;425;p103"/>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Fuente:</a:t>
            </a:r>
            <a:r>
              <a:rPr lang="es" sz="1100">
                <a:solidFill>
                  <a:schemeClr val="accent5"/>
                </a:solidFill>
                <a:latin typeface="DM Sans"/>
                <a:ea typeface="DM Sans"/>
                <a:cs typeface="DM Sans"/>
                <a:sym typeface="DM Sans"/>
              </a:rPr>
              <a:t> </a:t>
            </a:r>
            <a:r>
              <a:rPr lang="es" sz="1100" u="sng">
                <a:solidFill>
                  <a:schemeClr val="accent5"/>
                </a:solidFill>
                <a:latin typeface="DM Sans"/>
                <a:ea typeface="DM Sans"/>
                <a:cs typeface="DM Sans"/>
                <a:sym typeface="DM Sans"/>
                <a:hlinkClick r:id="rId4">
                  <a:extLst>
                    <a:ext uri="{A12FA001-AC4F-418D-AE19-62706E023703}">
                      <ahyp:hlinkClr val="tx"/>
                    </a:ext>
                  </a:extLst>
                </a:hlinkClick>
              </a:rPr>
              <a:t>MoisesDeLaCruz</a:t>
            </a:r>
            <a:endParaRPr i="1" sz="1100" u="sng">
              <a:solidFill>
                <a:schemeClr val="accent5"/>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0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Relación entre GIT y GITHUB</a:t>
            </a:r>
            <a:endParaRPr b="1" sz="4000">
              <a:solidFill>
                <a:schemeClr val="dk1"/>
              </a:solidFill>
              <a:latin typeface="DM Sans"/>
              <a:ea typeface="DM Sans"/>
              <a:cs typeface="DM Sans"/>
              <a:sym typeface="DM Sans"/>
            </a:endParaRPr>
          </a:p>
        </p:txBody>
      </p:sp>
      <p:pic>
        <p:nvPicPr>
          <p:cNvPr id="431" name="Google Shape;431;p104"/>
          <p:cNvPicPr preferRelativeResize="0"/>
          <p:nvPr/>
        </p:nvPicPr>
        <p:blipFill>
          <a:blip r:embed="rId3">
            <a:alphaModFix/>
          </a:blip>
          <a:stretch>
            <a:fillRect/>
          </a:stretch>
        </p:blipFill>
        <p:spPr>
          <a:xfrm>
            <a:off x="1326338" y="1537903"/>
            <a:ext cx="6491314" cy="3063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05"/>
          <p:cNvSpPr txBox="1"/>
          <p:nvPr/>
        </p:nvSpPr>
        <p:spPr>
          <a:xfrm>
            <a:off x="473350" y="1324950"/>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Git es uno de los sistemas de control de versiones más populares entre los desarrolladores. Y parte de su popularidad se la debe a GitHub, un excelente </a:t>
            </a:r>
            <a:r>
              <a:rPr lang="es" sz="2500">
                <a:solidFill>
                  <a:schemeClr val="accent6"/>
                </a:solidFill>
                <a:latin typeface="DM Sans"/>
                <a:ea typeface="DM Sans"/>
                <a:cs typeface="DM Sans"/>
                <a:sym typeface="DM Sans"/>
              </a:rPr>
              <a:t>servicio de alojamiento de repositorios de software con este sistema</a:t>
            </a:r>
            <a:r>
              <a:rPr lang="es" sz="2500">
                <a:solidFill>
                  <a:schemeClr val="lt1"/>
                </a:solidFill>
                <a:latin typeface="DM Sans"/>
                <a:ea typeface="DM Sans"/>
                <a:cs typeface="DM Sans"/>
                <a:sym typeface="DM Sans"/>
              </a:rPr>
              <a:t>.</a:t>
            </a:r>
            <a:endParaRPr b="1" sz="2500">
              <a:solidFill>
                <a:srgbClr val="EAFF6A"/>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06"/>
          <p:cNvSpPr txBox="1"/>
          <p:nvPr/>
        </p:nvSpPr>
        <p:spPr>
          <a:xfrm>
            <a:off x="473350" y="619525"/>
            <a:ext cx="81411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Instalación y configuración de GIT</a:t>
            </a:r>
            <a:endParaRPr b="1" sz="3800">
              <a:solidFill>
                <a:schemeClr val="dk1"/>
              </a:solidFill>
              <a:latin typeface="DM Sans"/>
              <a:ea typeface="DM Sans"/>
              <a:cs typeface="DM Sans"/>
              <a:sym typeface="DM Sans"/>
            </a:endParaRPr>
          </a:p>
        </p:txBody>
      </p:sp>
      <p:sp>
        <p:nvSpPr>
          <p:cNvPr id="442" name="Google Shape;442;p106"/>
          <p:cNvSpPr txBox="1"/>
          <p:nvPr/>
        </p:nvSpPr>
        <p:spPr>
          <a:xfrm>
            <a:off x="473350" y="1908175"/>
            <a:ext cx="8141100" cy="142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s" sz="1800">
                <a:solidFill>
                  <a:schemeClr val="dk1"/>
                </a:solidFill>
                <a:latin typeface="DM Sans"/>
                <a:ea typeface="DM Sans"/>
                <a:cs typeface="DM Sans"/>
                <a:sym typeface="DM Sans"/>
              </a:rPr>
              <a:t>✋ </a:t>
            </a:r>
            <a:r>
              <a:rPr lang="es" sz="1800">
                <a:solidFill>
                  <a:schemeClr val="dk1"/>
                </a:solidFill>
                <a:highlight>
                  <a:schemeClr val="accent6"/>
                </a:highlight>
                <a:latin typeface="DM Sans"/>
                <a:ea typeface="DM Sans"/>
                <a:cs typeface="DM Sans"/>
                <a:sym typeface="DM Sans"/>
              </a:rPr>
              <a:t>Lo primero es lo primero: tienes que instalarlo</a:t>
            </a:r>
            <a:r>
              <a:rPr lang="es" sz="1800">
                <a:solidFill>
                  <a:schemeClr val="dk1"/>
                </a:solidFill>
                <a:latin typeface="DM Sans"/>
                <a:ea typeface="DM Sans"/>
                <a:cs typeface="DM Sans"/>
                <a:sym typeface="DM Sans"/>
              </a:rPr>
              <a:t>. </a:t>
            </a:r>
            <a:endParaRPr sz="1800">
              <a:solidFill>
                <a:schemeClr val="dk1"/>
              </a:solidFill>
              <a:latin typeface="DM Sans"/>
              <a:ea typeface="DM Sans"/>
              <a:cs typeface="DM Sans"/>
              <a:sym typeface="DM Sans"/>
            </a:endParaRPr>
          </a:p>
          <a:p>
            <a:pPr indent="0" lvl="0" marL="0" rtl="0" algn="ctr">
              <a:lnSpc>
                <a:spcPct val="150000"/>
              </a:lnSpc>
              <a:spcBef>
                <a:spcPts val="1000"/>
              </a:spcBef>
              <a:spcAft>
                <a:spcPts val="1000"/>
              </a:spcAft>
              <a:buClr>
                <a:schemeClr val="dk1"/>
              </a:buClr>
              <a:buSzPts val="1100"/>
              <a:buFont typeface="Arial"/>
              <a:buNone/>
            </a:pPr>
            <a:r>
              <a:rPr lang="es" sz="1800">
                <a:solidFill>
                  <a:schemeClr val="dk1"/>
                </a:solidFill>
                <a:latin typeface="DM Sans"/>
                <a:ea typeface="DM Sans"/>
                <a:cs typeface="DM Sans"/>
                <a:sym typeface="DM Sans"/>
              </a:rPr>
              <a:t>Puedes obtenerlo de varias maneras; las dos principales son instalarlo desde código fuente, o instalar un paquete existente para tu plataforma.</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07"/>
          <p:cNvSpPr txBox="1"/>
          <p:nvPr/>
        </p:nvSpPr>
        <p:spPr>
          <a:xfrm>
            <a:off x="136025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Empecemos con GIT</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0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Empecemos con Git</a:t>
            </a:r>
            <a:endParaRPr b="1" sz="4000">
              <a:solidFill>
                <a:schemeClr val="dk1"/>
              </a:solidFill>
              <a:latin typeface="DM Sans"/>
              <a:ea typeface="DM Sans"/>
              <a:cs typeface="DM Sans"/>
              <a:sym typeface="DM Sans"/>
            </a:endParaRPr>
          </a:p>
        </p:txBody>
      </p:sp>
      <p:sp>
        <p:nvSpPr>
          <p:cNvPr id="453" name="Google Shape;453;p108"/>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Buscar en su menú el </a:t>
            </a:r>
            <a:r>
              <a:rPr b="1" lang="es" sz="1350">
                <a:solidFill>
                  <a:schemeClr val="dk1"/>
                </a:solidFill>
                <a:latin typeface="DM Sans"/>
                <a:ea typeface="DM Sans"/>
                <a:cs typeface="DM Sans"/>
                <a:sym typeface="DM Sans"/>
              </a:rPr>
              <a:t>Git Bash</a:t>
            </a:r>
            <a:r>
              <a:rPr lang="es" sz="1350">
                <a:solidFill>
                  <a:schemeClr val="dk1"/>
                </a:solidFill>
                <a:latin typeface="DM Sans"/>
                <a:ea typeface="DM Sans"/>
                <a:cs typeface="DM Sans"/>
                <a:sym typeface="DM Sans"/>
              </a:rPr>
              <a:t> para abrir la terminal e iniciar con los comandos.</a:t>
            </a:r>
            <a:endParaRPr sz="1350">
              <a:latin typeface="DM Sans"/>
              <a:ea typeface="DM Sans"/>
              <a:cs typeface="DM Sans"/>
              <a:sym typeface="DM Sans"/>
            </a:endParaRPr>
          </a:p>
        </p:txBody>
      </p:sp>
      <p:pic>
        <p:nvPicPr>
          <p:cNvPr id="454" name="Google Shape;454;p108"/>
          <p:cNvPicPr preferRelativeResize="0"/>
          <p:nvPr/>
        </p:nvPicPr>
        <p:blipFill>
          <a:blip r:embed="rId3">
            <a:alphaModFix/>
          </a:blip>
          <a:stretch>
            <a:fillRect/>
          </a:stretch>
        </p:blipFill>
        <p:spPr>
          <a:xfrm>
            <a:off x="5529950" y="1431076"/>
            <a:ext cx="3268200" cy="27847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Verificando versión Git</a:t>
            </a:r>
            <a:endParaRPr b="1" sz="4000">
              <a:solidFill>
                <a:schemeClr val="dk1"/>
              </a:solidFill>
              <a:latin typeface="DM Sans"/>
              <a:ea typeface="DM Sans"/>
              <a:cs typeface="DM Sans"/>
              <a:sym typeface="DM Sans"/>
            </a:endParaRPr>
          </a:p>
        </p:txBody>
      </p:sp>
      <p:sp>
        <p:nvSpPr>
          <p:cNvPr id="460" name="Google Shape;460;p109"/>
          <p:cNvSpPr txBox="1"/>
          <p:nvPr/>
        </p:nvSpPr>
        <p:spPr>
          <a:xfrm>
            <a:off x="473350" y="1908175"/>
            <a:ext cx="58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Escribir </a:t>
            </a:r>
            <a:r>
              <a:rPr lang="es" sz="1350">
                <a:highlight>
                  <a:schemeClr val="accent6"/>
                </a:highlight>
                <a:latin typeface="DM Sans"/>
                <a:ea typeface="DM Sans"/>
                <a:cs typeface="DM Sans"/>
                <a:sym typeface="DM Sans"/>
              </a:rPr>
              <a:t>git --version</a:t>
            </a:r>
            <a:r>
              <a:rPr lang="es" sz="1350">
                <a:latin typeface="DM Sans"/>
                <a:ea typeface="DM Sans"/>
                <a:cs typeface="DM Sans"/>
                <a:sym typeface="DM Sans"/>
              </a:rPr>
              <a:t> y presionar “Enter”.</a:t>
            </a:r>
            <a:endParaRPr sz="1350">
              <a:latin typeface="DM Sans"/>
              <a:ea typeface="DM Sans"/>
              <a:cs typeface="DM Sans"/>
              <a:sym typeface="DM Sans"/>
            </a:endParaRPr>
          </a:p>
        </p:txBody>
      </p:sp>
      <p:graphicFrame>
        <p:nvGraphicFramePr>
          <p:cNvPr id="461" name="Google Shape;461;p109"/>
          <p:cNvGraphicFramePr/>
          <p:nvPr/>
        </p:nvGraphicFramePr>
        <p:xfrm>
          <a:off x="2048050" y="2850325"/>
          <a:ext cx="3000000" cy="3000000"/>
        </p:xfrm>
        <a:graphic>
          <a:graphicData uri="http://schemas.openxmlformats.org/drawingml/2006/table">
            <a:tbl>
              <a:tblPr>
                <a:noFill/>
                <a:tableStyleId>{322EC54B-9BC6-4743-AC16-29CC6F45269B}</a:tableStyleId>
              </a:tblPr>
              <a:tblGrid>
                <a:gridCol w="5047900"/>
              </a:tblGrid>
              <a:tr h="12700">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--version</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FFFFF"/>
                          </a:solidFill>
                          <a:highlight>
                            <a:schemeClr val="dk1"/>
                          </a:highlight>
                          <a:latin typeface="Didact Gothic"/>
                          <a:ea typeface="Didact Gothic"/>
                          <a:cs typeface="Didact Gothic"/>
                          <a:sym typeface="Didact Gothic"/>
                        </a:rPr>
                        <a:t>git version 2.17.1</a:t>
                      </a:r>
                      <a:endParaRPr sz="18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endParaRPr sz="1800">
                        <a:solidFill>
                          <a:srgbClr val="999999"/>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1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a:t>
            </a:r>
            <a:r>
              <a:rPr b="1" lang="es" sz="4000">
                <a:solidFill>
                  <a:schemeClr val="dk1"/>
                </a:solidFill>
                <a:latin typeface="DM Sans"/>
                <a:ea typeface="DM Sans"/>
                <a:cs typeface="DM Sans"/>
                <a:sym typeface="DM Sans"/>
              </a:rPr>
              <a:t> Git por primera vez: tu identidad</a:t>
            </a:r>
            <a:endParaRPr b="1" sz="4000">
              <a:solidFill>
                <a:schemeClr val="dk1"/>
              </a:solidFill>
              <a:latin typeface="DM Sans"/>
              <a:ea typeface="DM Sans"/>
              <a:cs typeface="DM Sans"/>
              <a:sym typeface="DM Sans"/>
            </a:endParaRPr>
          </a:p>
        </p:txBody>
      </p:sp>
      <p:sp>
        <p:nvSpPr>
          <p:cNvPr id="467" name="Google Shape;467;p110"/>
          <p:cNvSpPr txBox="1"/>
          <p:nvPr/>
        </p:nvSpPr>
        <p:spPr>
          <a:xfrm>
            <a:off x="473350" y="1908175"/>
            <a:ext cx="5864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Lo primero que debes hacer cuando instalas Git es establecer tu </a:t>
            </a:r>
            <a:r>
              <a:rPr b="1" lang="es" sz="1350">
                <a:latin typeface="DM Sans"/>
                <a:ea typeface="DM Sans"/>
                <a:cs typeface="DM Sans"/>
                <a:sym typeface="DM Sans"/>
              </a:rPr>
              <a:t>nombre de usuario </a:t>
            </a:r>
            <a:r>
              <a:rPr lang="es" sz="1350">
                <a:latin typeface="DM Sans"/>
                <a:ea typeface="DM Sans"/>
                <a:cs typeface="DM Sans"/>
                <a:sym typeface="DM Sans"/>
              </a:rPr>
              <a:t>y</a:t>
            </a:r>
            <a:r>
              <a:rPr b="1" lang="es" sz="1350">
                <a:latin typeface="DM Sans"/>
                <a:ea typeface="DM Sans"/>
                <a:cs typeface="DM Sans"/>
                <a:sym typeface="DM Sans"/>
              </a:rPr>
              <a:t> dirección de correo electrónico</a:t>
            </a:r>
            <a:r>
              <a:rPr lang="es" sz="1350">
                <a:latin typeface="DM Sans"/>
                <a:ea typeface="DM Sans"/>
                <a:cs typeface="DM Sans"/>
                <a:sym typeface="DM Sans"/>
              </a:rPr>
              <a:t>. Esto es importante porque las confirmaciones de cambios (commits) en Git usan esta información, y es introducida de manera inmutable en los commits que envías.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111"/>
          <p:cNvGrpSpPr/>
          <p:nvPr/>
        </p:nvGrpSpPr>
        <p:grpSpPr>
          <a:xfrm>
            <a:off x="2172088" y="1852650"/>
            <a:ext cx="197100" cy="197100"/>
            <a:chOff x="2172088" y="1852650"/>
            <a:chExt cx="197100" cy="197100"/>
          </a:xfrm>
        </p:grpSpPr>
        <p:sp>
          <p:nvSpPr>
            <p:cNvPr id="473" name="Google Shape;473;p111"/>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1"/>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5" name="Google Shape;475;p111"/>
          <p:cNvCxnSpPr>
            <a:endCxn id="476"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477" name="Google Shape;477;p11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 Git por primera vez</a:t>
            </a:r>
            <a:endParaRPr b="1" sz="4000">
              <a:solidFill>
                <a:schemeClr val="dk1"/>
              </a:solidFill>
              <a:latin typeface="DM Sans"/>
              <a:ea typeface="DM Sans"/>
              <a:cs typeface="DM Sans"/>
              <a:sym typeface="DM Sans"/>
            </a:endParaRPr>
          </a:p>
        </p:txBody>
      </p:sp>
      <p:sp>
        <p:nvSpPr>
          <p:cNvPr id="478" name="Google Shape;478;p111"/>
          <p:cNvSpPr txBox="1"/>
          <p:nvPr/>
        </p:nvSpPr>
        <p:spPr>
          <a:xfrm>
            <a:off x="2690573" y="1731413"/>
            <a:ext cx="4281300" cy="70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Elegir un nombre de usuario que recuerdes fácil, y el email que en la próxima clase se usará en Github. </a:t>
            </a:r>
            <a:endParaRPr sz="1350">
              <a:solidFill>
                <a:schemeClr val="dk1"/>
              </a:solidFill>
              <a:latin typeface="DM Sans"/>
              <a:ea typeface="DM Sans"/>
              <a:cs typeface="DM Sans"/>
              <a:sym typeface="DM Sans"/>
            </a:endParaRPr>
          </a:p>
        </p:txBody>
      </p:sp>
      <p:sp>
        <p:nvSpPr>
          <p:cNvPr id="479" name="Google Shape;479;p111"/>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pSp>
        <p:nvGrpSpPr>
          <p:cNvPr id="480" name="Google Shape;480;p111"/>
          <p:cNvGrpSpPr/>
          <p:nvPr/>
        </p:nvGrpSpPr>
        <p:grpSpPr>
          <a:xfrm>
            <a:off x="2172088" y="2700450"/>
            <a:ext cx="197100" cy="197100"/>
            <a:chOff x="2172088" y="3058775"/>
            <a:chExt cx="197100" cy="197100"/>
          </a:xfrm>
        </p:grpSpPr>
        <p:sp>
          <p:nvSpPr>
            <p:cNvPr id="481" name="Google Shape;481;p111"/>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1"/>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3" name="Google Shape;483;p111"/>
          <p:cNvCxnSpPr>
            <a:endCxn id="481" idx="0"/>
          </p:cNvCxnSpPr>
          <p:nvPr/>
        </p:nvCxnSpPr>
        <p:spPr>
          <a:xfrm>
            <a:off x="2270638" y="22945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484" name="Google Shape;484;p111"/>
          <p:cNvGrpSpPr/>
          <p:nvPr/>
        </p:nvGrpSpPr>
        <p:grpSpPr>
          <a:xfrm>
            <a:off x="2172088" y="3685475"/>
            <a:ext cx="197100" cy="197100"/>
            <a:chOff x="2172088" y="3661775"/>
            <a:chExt cx="197100" cy="197100"/>
          </a:xfrm>
        </p:grpSpPr>
        <p:sp>
          <p:nvSpPr>
            <p:cNvPr id="485" name="Google Shape;485;p111"/>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1"/>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7" name="Google Shape;487;p111"/>
          <p:cNvCxnSpPr>
            <a:stCxn id="482" idx="4"/>
            <a:endCxn id="485" idx="0"/>
          </p:cNvCxnSpPr>
          <p:nvPr/>
        </p:nvCxnSpPr>
        <p:spPr>
          <a:xfrm>
            <a:off x="2270638" y="2842500"/>
            <a:ext cx="0" cy="843000"/>
          </a:xfrm>
          <a:prstGeom prst="straightConnector1">
            <a:avLst/>
          </a:prstGeom>
          <a:noFill/>
          <a:ln cap="flat" cmpd="sng" w="9525">
            <a:solidFill>
              <a:srgbClr val="DEFC52"/>
            </a:solidFill>
            <a:prstDash val="solid"/>
            <a:round/>
            <a:headEnd len="med" w="med" type="none"/>
            <a:tailEnd len="med" w="med" type="none"/>
          </a:ln>
        </p:spPr>
      </p:cxnSp>
      <p:sp>
        <p:nvSpPr>
          <p:cNvPr id="488" name="Google Shape;488;p111"/>
          <p:cNvSpPr txBox="1"/>
          <p:nvPr/>
        </p:nvSpPr>
        <p:spPr>
          <a:xfrm>
            <a:off x="2690573" y="2659613"/>
            <a:ext cx="4281300" cy="70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Establecer el nombre con el comando: git config --global user.name "Nombre Apellido"</a:t>
            </a:r>
            <a:endParaRPr sz="1350">
              <a:solidFill>
                <a:schemeClr val="dk1"/>
              </a:solidFill>
              <a:latin typeface="DM Sans"/>
              <a:ea typeface="DM Sans"/>
              <a:cs typeface="DM Sans"/>
              <a:sym typeface="DM Sans"/>
            </a:endParaRPr>
          </a:p>
        </p:txBody>
      </p:sp>
      <p:sp>
        <p:nvSpPr>
          <p:cNvPr id="489" name="Google Shape;489;p111"/>
          <p:cNvSpPr txBox="1"/>
          <p:nvPr/>
        </p:nvSpPr>
        <p:spPr>
          <a:xfrm>
            <a:off x="2690573" y="3587813"/>
            <a:ext cx="4281300" cy="70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Establecer el correo a usar con el comando.  git config --global user.email johndoe@example.com</a:t>
            </a:r>
            <a:endParaRPr sz="135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94"/>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Git</a:t>
            </a:r>
            <a:endParaRPr b="1" sz="4000">
              <a:solidFill>
                <a:schemeClr val="dk1"/>
              </a:solidFill>
              <a:latin typeface="DM Sans"/>
              <a:ea typeface="DM Sans"/>
              <a:cs typeface="DM Sans"/>
              <a:sym typeface="DM Sans"/>
            </a:endParaRPr>
          </a:p>
        </p:txBody>
      </p:sp>
      <p:sp>
        <p:nvSpPr>
          <p:cNvPr id="333" name="Google Shape;333;p94"/>
          <p:cNvSpPr txBox="1"/>
          <p:nvPr/>
        </p:nvSpPr>
        <p:spPr>
          <a:xfrm>
            <a:off x="985725" y="2266450"/>
            <a:ext cx="732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¿Recuerdas que la clase pasada te pedimos que instales Git en tu computadora?</a:t>
            </a:r>
            <a:br>
              <a:rPr lang="es" sz="2000">
                <a:solidFill>
                  <a:schemeClr val="dk1"/>
                </a:solidFill>
                <a:latin typeface="DM Sans"/>
                <a:ea typeface="DM Sans"/>
                <a:cs typeface="DM Sans"/>
                <a:sym typeface="DM Sans"/>
              </a:rPr>
            </a:br>
            <a:r>
              <a:rPr lang="es" sz="2000">
                <a:solidFill>
                  <a:schemeClr val="dk1"/>
                </a:solidFill>
                <a:latin typeface="DM Sans"/>
                <a:ea typeface="DM Sans"/>
                <a:cs typeface="DM Sans"/>
                <a:sym typeface="DM Sans"/>
              </a:rPr>
              <a:t>¡Comenzaremos a poner manos al código! 😎</a:t>
            </a:r>
            <a:endParaRPr sz="2000">
              <a:solidFill>
                <a:schemeClr val="dk1"/>
              </a:solidFill>
              <a:latin typeface="DM Sans"/>
              <a:ea typeface="DM Sans"/>
              <a:cs typeface="DM Sans"/>
              <a:sym typeface="DM Sans"/>
            </a:endParaRPr>
          </a:p>
        </p:txBody>
      </p:sp>
      <p:grpSp>
        <p:nvGrpSpPr>
          <p:cNvPr id="334" name="Google Shape;334;p94"/>
          <p:cNvGrpSpPr/>
          <p:nvPr/>
        </p:nvGrpSpPr>
        <p:grpSpPr>
          <a:xfrm>
            <a:off x="475501" y="619523"/>
            <a:ext cx="738900" cy="738900"/>
            <a:chOff x="473351" y="619523"/>
            <a:chExt cx="738900" cy="738900"/>
          </a:xfrm>
        </p:grpSpPr>
        <p:sp>
          <p:nvSpPr>
            <p:cNvPr id="335" name="Google Shape;335;p9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94"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37" name="Google Shape;337;p94"/>
          <p:cNvSpPr txBox="1"/>
          <p:nvPr/>
        </p:nvSpPr>
        <p:spPr>
          <a:xfrm>
            <a:off x="627150" y="3778650"/>
            <a:ext cx="72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Psst… en caso de que no lo hayas hecho, puedes hacerlo ahora mientras esperamos a que lleguen todos los estudiantes</a:t>
            </a:r>
            <a:endParaRPr>
              <a:latin typeface="DM Sans"/>
              <a:ea typeface="DM Sans"/>
              <a:cs typeface="DM Sans"/>
              <a:sym typeface="DM Sans"/>
            </a:endParaRPr>
          </a:p>
        </p:txBody>
      </p:sp>
      <p:sp>
        <p:nvSpPr>
          <p:cNvPr id="338" name="Google Shape;338;p94"/>
          <p:cNvSpPr txBox="1"/>
          <p:nvPr/>
        </p:nvSpPr>
        <p:spPr>
          <a:xfrm>
            <a:off x="3318300" y="4394250"/>
            <a:ext cx="2507400" cy="492600"/>
          </a:xfrm>
          <a:prstGeom prst="rect">
            <a:avLst/>
          </a:prstGeom>
          <a:noFill/>
          <a:ln cap="flat" cmpd="sng" w="9525">
            <a:solidFill>
              <a:srgbClr val="83AEF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2000" u="sng">
                <a:solidFill>
                  <a:schemeClr val="hlink"/>
                </a:solidFill>
                <a:latin typeface="DM Sans"/>
                <a:ea typeface="DM Sans"/>
                <a:cs typeface="DM Sans"/>
                <a:sym typeface="DM Sans"/>
                <a:hlinkClick r:id="rId4"/>
              </a:rPr>
              <a:t>Ver tutorial</a:t>
            </a:r>
            <a:endParaRPr sz="2000">
              <a:solidFill>
                <a:srgbClr val="83AEFB"/>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1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 Git por primera vez</a:t>
            </a:r>
            <a:endParaRPr b="1" sz="4000">
              <a:solidFill>
                <a:schemeClr val="dk1"/>
              </a:solidFill>
              <a:latin typeface="DM Sans"/>
              <a:ea typeface="DM Sans"/>
              <a:cs typeface="DM Sans"/>
              <a:sym typeface="DM Sans"/>
            </a:endParaRPr>
          </a:p>
        </p:txBody>
      </p:sp>
      <p:sp>
        <p:nvSpPr>
          <p:cNvPr id="495" name="Google Shape;495;p112"/>
          <p:cNvSpPr txBox="1"/>
          <p:nvPr/>
        </p:nvSpPr>
        <p:spPr>
          <a:xfrm>
            <a:off x="473350" y="1908175"/>
            <a:ext cx="5827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Comprobamos los pasos en nuestra consola. </a:t>
            </a:r>
            <a:endParaRPr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496" name="Google Shape;496;p112"/>
          <p:cNvGraphicFramePr/>
          <p:nvPr/>
        </p:nvGraphicFramePr>
        <p:xfrm>
          <a:off x="575013" y="2648575"/>
          <a:ext cx="3000000" cy="3000000"/>
        </p:xfrm>
        <a:graphic>
          <a:graphicData uri="http://schemas.openxmlformats.org/drawingml/2006/table">
            <a:tbl>
              <a:tblPr>
                <a:noFill/>
                <a:tableStyleId>{322EC54B-9BC6-4743-AC16-29CC6F45269B}</a:tableStyleId>
              </a:tblPr>
              <a:tblGrid>
                <a:gridCol w="7993975"/>
              </a:tblGrid>
              <a:tr h="12700">
                <a:tc>
                  <a:txBody>
                    <a:bodyPr/>
                    <a:lstStyle/>
                    <a:p>
                      <a:pPr indent="0" lvl="0" marL="0" rtl="0" algn="l">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2*/</a:t>
                      </a:r>
                      <a:endParaRPr sz="1800">
                        <a:solidFill>
                          <a:srgbClr val="00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config --global user.name "John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3*/</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a:t>
                      </a:r>
                      <a:r>
                        <a:rPr b="1" lang="es" sz="1800">
                          <a:solidFill>
                            <a:srgbClr val="FF00FF"/>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config --global user.email johndoe@example.com</a:t>
                      </a:r>
                      <a:endParaRPr sz="1800">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1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 Git por primera vez</a:t>
            </a:r>
            <a:endParaRPr b="1" sz="4000">
              <a:solidFill>
                <a:schemeClr val="dk1"/>
              </a:solidFill>
              <a:latin typeface="DM Sans"/>
              <a:ea typeface="DM Sans"/>
              <a:cs typeface="DM Sans"/>
              <a:sym typeface="DM Sans"/>
            </a:endParaRPr>
          </a:p>
        </p:txBody>
      </p:sp>
      <p:sp>
        <p:nvSpPr>
          <p:cNvPr id="502" name="Google Shape;502;p113"/>
          <p:cNvSpPr txBox="1"/>
          <p:nvPr/>
        </p:nvSpPr>
        <p:spPr>
          <a:xfrm>
            <a:off x="473350" y="1908175"/>
            <a:ext cx="5827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Vamos a comprobar si guardamos bien el usuario usando el comando: </a:t>
            </a:r>
            <a:endParaRPr sz="1350">
              <a:latin typeface="DM Sans"/>
              <a:ea typeface="DM Sans"/>
              <a:cs typeface="DM Sans"/>
              <a:sym typeface="DM Sans"/>
            </a:endParaRPr>
          </a:p>
          <a:p>
            <a:pPr indent="0" lvl="0" marL="0" rtl="0" algn="l">
              <a:spcBef>
                <a:spcPts val="0"/>
              </a:spcBef>
              <a:spcAft>
                <a:spcPts val="0"/>
              </a:spcAft>
              <a:buNone/>
            </a:pPr>
            <a:r>
              <a:rPr lang="es" sz="1350">
                <a:highlight>
                  <a:srgbClr val="EAFF6A"/>
                </a:highlight>
                <a:latin typeface="DM Sans"/>
                <a:ea typeface="DM Sans"/>
                <a:cs typeface="DM Sans"/>
                <a:sym typeface="DM Sans"/>
              </a:rPr>
              <a:t>git config --list.</a:t>
            </a:r>
            <a:endParaRPr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503" name="Google Shape;503;p113"/>
          <p:cNvGraphicFramePr/>
          <p:nvPr/>
        </p:nvGraphicFramePr>
        <p:xfrm>
          <a:off x="1893763" y="2411725"/>
          <a:ext cx="3000000" cy="3000000"/>
        </p:xfrm>
        <a:graphic>
          <a:graphicData uri="http://schemas.openxmlformats.org/drawingml/2006/table">
            <a:tbl>
              <a:tblPr>
                <a:noFill/>
                <a:tableStyleId>{322EC54B-9BC6-4743-AC16-29CC6F45269B}</a:tableStyleId>
              </a:tblPr>
              <a:tblGrid>
                <a:gridCol w="5356475"/>
              </a:tblGrid>
              <a:tr h="2204300">
                <a:tc>
                  <a:txBody>
                    <a:bodyPr/>
                    <a:lstStyle/>
                    <a:p>
                      <a:pPr indent="0" lvl="0" marL="0" rtl="0" algn="l">
                        <a:spcBef>
                          <a:spcPts val="0"/>
                        </a:spcBef>
                        <a:spcAft>
                          <a:spcPts val="0"/>
                        </a:spcAft>
                        <a:buNone/>
                      </a:pPr>
                      <a:r>
                        <a:rPr lang="es" sz="1600">
                          <a:solidFill>
                            <a:srgbClr val="00FF00"/>
                          </a:solidFill>
                          <a:highlight>
                            <a:srgbClr val="000000"/>
                          </a:highlight>
                          <a:latin typeface="Didact Gothic"/>
                          <a:ea typeface="Didact Gothic"/>
                          <a:cs typeface="Didact Gothic"/>
                          <a:sym typeface="Didact Gothic"/>
                        </a:rPr>
                        <a:t>john@MyShopSolutions</a:t>
                      </a:r>
                      <a:r>
                        <a:rPr lang="es" sz="1600">
                          <a:solidFill>
                            <a:srgbClr val="FF00FF"/>
                          </a:solidFill>
                          <a:highlight>
                            <a:srgbClr val="000000"/>
                          </a:highlight>
                          <a:latin typeface="Didact Gothic"/>
                          <a:ea typeface="Didact Gothic"/>
                          <a:cs typeface="Didact Gothic"/>
                          <a:sym typeface="Didact Gothic"/>
                        </a:rPr>
                        <a:t>: ~$ </a:t>
                      </a:r>
                      <a:r>
                        <a:rPr lang="es" sz="1600">
                          <a:solidFill>
                            <a:srgbClr val="F3F3F3"/>
                          </a:solidFill>
                          <a:highlight>
                            <a:srgbClr val="000000"/>
                          </a:highlight>
                          <a:latin typeface="Didact Gothic"/>
                          <a:ea typeface="Didact Gothic"/>
                          <a:cs typeface="Didact Gothic"/>
                          <a:sym typeface="Didact Gothic"/>
                        </a:rPr>
                        <a:t>git config --list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user.name=John Doe</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user.email=johndoe@example.com</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color.status=auto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color.branch=auto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color.interactive=auto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color.diff=auto</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1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Comprobando tu configuración</a:t>
            </a:r>
            <a:endParaRPr b="1" sz="4000">
              <a:solidFill>
                <a:schemeClr val="dk1"/>
              </a:solidFill>
              <a:latin typeface="DM Sans"/>
              <a:ea typeface="DM Sans"/>
              <a:cs typeface="DM Sans"/>
              <a:sym typeface="DM Sans"/>
            </a:endParaRPr>
          </a:p>
        </p:txBody>
      </p:sp>
      <p:sp>
        <p:nvSpPr>
          <p:cNvPr id="509" name="Google Shape;509;p114"/>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Puedes también comprobar qué valor tiene la clave nombre en Git ejecutando: git config user.name.</a:t>
            </a:r>
            <a:endParaRPr sz="1350">
              <a:latin typeface="DM Sans"/>
              <a:ea typeface="DM Sans"/>
              <a:cs typeface="DM Sans"/>
              <a:sym typeface="DM Sans"/>
            </a:endParaRPr>
          </a:p>
        </p:txBody>
      </p:sp>
      <p:sp>
        <p:nvSpPr>
          <p:cNvPr id="510" name="Google Shape;510;p114"/>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Puedes consultar de la misma manera user.email.</a:t>
            </a:r>
            <a:endParaRPr sz="1350">
              <a:latin typeface="DM Sans"/>
              <a:ea typeface="DM Sans"/>
              <a:cs typeface="DM Sans"/>
              <a:sym typeface="DM Sans"/>
            </a:endParaRPr>
          </a:p>
        </p:txBody>
      </p:sp>
      <p:graphicFrame>
        <p:nvGraphicFramePr>
          <p:cNvPr id="511" name="Google Shape;511;p114"/>
          <p:cNvGraphicFramePr/>
          <p:nvPr/>
        </p:nvGraphicFramePr>
        <p:xfrm>
          <a:off x="1706400" y="2968950"/>
          <a:ext cx="3000000" cy="3000000"/>
        </p:xfrm>
        <a:graphic>
          <a:graphicData uri="http://schemas.openxmlformats.org/drawingml/2006/table">
            <a:tbl>
              <a:tblPr>
                <a:noFill/>
                <a:tableStyleId>{322EC54B-9BC6-4743-AC16-29CC6F45269B}</a:tableStyleId>
              </a:tblPr>
              <a:tblGrid>
                <a:gridCol w="5731200"/>
              </a:tblGrid>
              <a:tr h="12700">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 ~</a:t>
                      </a:r>
                      <a:r>
                        <a:rPr lang="es" sz="1800">
                          <a:solidFill>
                            <a:srgbClr val="F3F3F3"/>
                          </a:solidFill>
                          <a:highlight>
                            <a:srgbClr val="000000"/>
                          </a:highlight>
                          <a:latin typeface="Didact Gothic"/>
                          <a:ea typeface="Didact Gothic"/>
                          <a:cs typeface="Didact Gothic"/>
                          <a:sym typeface="Didact Gothic"/>
                        </a:rPr>
                        <a:t>$ git config user.name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John Doe</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1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Obteniendo ayuda</a:t>
            </a:r>
            <a:endParaRPr b="1" sz="4000">
              <a:solidFill>
                <a:schemeClr val="dk1"/>
              </a:solidFill>
              <a:latin typeface="DM Sans"/>
              <a:ea typeface="DM Sans"/>
              <a:cs typeface="DM Sans"/>
              <a:sym typeface="DM Sans"/>
            </a:endParaRPr>
          </a:p>
        </p:txBody>
      </p:sp>
      <p:sp>
        <p:nvSpPr>
          <p:cNvPr id="517" name="Google Shape;517;p115"/>
          <p:cNvSpPr txBox="1"/>
          <p:nvPr/>
        </p:nvSpPr>
        <p:spPr>
          <a:xfrm>
            <a:off x="473350" y="1908175"/>
            <a:ext cx="5827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alguna vez necesitas ayuda usando Git, hay tres formas de ver la página del manual (manpage) para cualquier comando de Git:</a:t>
            </a:r>
            <a:endParaRPr sz="1350">
              <a:latin typeface="DM Sans"/>
              <a:ea typeface="DM Sans"/>
              <a:cs typeface="DM Sans"/>
              <a:sym typeface="DM Sans"/>
            </a:endParaRPr>
          </a:p>
        </p:txBody>
      </p:sp>
      <p:graphicFrame>
        <p:nvGraphicFramePr>
          <p:cNvPr id="518" name="Google Shape;518;p115"/>
          <p:cNvGraphicFramePr/>
          <p:nvPr/>
        </p:nvGraphicFramePr>
        <p:xfrm>
          <a:off x="1796750" y="3031100"/>
          <a:ext cx="3000000" cy="3000000"/>
        </p:xfrm>
        <a:graphic>
          <a:graphicData uri="http://schemas.openxmlformats.org/drawingml/2006/table">
            <a:tbl>
              <a:tblPr>
                <a:noFill/>
                <a:tableStyleId>{322EC54B-9BC6-4743-AC16-29CC6F45269B}</a:tableStyleId>
              </a:tblPr>
              <a:tblGrid>
                <a:gridCol w="5731200"/>
              </a:tblGrid>
              <a:tr h="12700">
                <a:tc>
                  <a:txBody>
                    <a:bodyPr/>
                    <a:lstStyle/>
                    <a:p>
                      <a:pPr indent="0" lvl="0" marL="0" rtl="0" algn="l">
                        <a:spcBef>
                          <a:spcPts val="0"/>
                        </a:spcBef>
                        <a:spcAft>
                          <a:spcPts val="0"/>
                        </a:spcAft>
                        <a:buNone/>
                      </a:pPr>
                      <a:r>
                        <a:rPr lang="es" sz="1800">
                          <a:solidFill>
                            <a:srgbClr val="666666"/>
                          </a:solidFill>
                          <a:highlight>
                            <a:srgbClr val="000000"/>
                          </a:highlight>
                          <a:latin typeface="Didact Gothic"/>
                          <a:ea typeface="Didact Gothic"/>
                          <a:cs typeface="Didact Gothic"/>
                          <a:sym typeface="Didact Gothic"/>
                        </a:rPr>
                        <a:t>/*Los tres comandos que disparan la ayuda de Git*/</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help config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config --help</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man git-config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16"/>
          <p:cNvSpPr txBox="1"/>
          <p:nvPr/>
        </p:nvSpPr>
        <p:spPr>
          <a:xfrm>
            <a:off x="473350" y="132495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Hasta el momento </a:t>
            </a:r>
            <a:r>
              <a:rPr lang="es" sz="2500">
                <a:solidFill>
                  <a:schemeClr val="lt1"/>
                </a:solidFill>
                <a:latin typeface="DM Sans"/>
                <a:ea typeface="DM Sans"/>
                <a:cs typeface="DM Sans"/>
                <a:sym typeface="DM Sans"/>
              </a:rPr>
              <a:t>hemos aprendido</a:t>
            </a:r>
            <a:r>
              <a:rPr lang="es" sz="2500">
                <a:solidFill>
                  <a:schemeClr val="lt1"/>
                </a:solidFill>
                <a:latin typeface="DM Sans"/>
                <a:ea typeface="DM Sans"/>
                <a:cs typeface="DM Sans"/>
                <a:sym typeface="DM Sans"/>
              </a:rPr>
              <a:t> los </a:t>
            </a:r>
            <a:r>
              <a:rPr lang="es" sz="2500">
                <a:solidFill>
                  <a:schemeClr val="accent6"/>
                </a:solidFill>
                <a:latin typeface="DM Sans"/>
                <a:ea typeface="DM Sans"/>
                <a:cs typeface="DM Sans"/>
                <a:sym typeface="DM Sans"/>
              </a:rPr>
              <a:t>primeros pasos en GIT</a:t>
            </a:r>
            <a:r>
              <a:rPr lang="es" sz="2500">
                <a:solidFill>
                  <a:schemeClr val="lt1"/>
                </a:solidFill>
                <a:latin typeface="DM Sans"/>
                <a:ea typeface="DM Sans"/>
                <a:cs typeface="DM Sans"/>
                <a:sym typeface="DM Sans"/>
              </a:rPr>
              <a:t>. Tenemos  funcionando en el sistema una versión de Git configurada con tu identidad. Es el momento de aprender algunos </a:t>
            </a:r>
            <a:r>
              <a:rPr lang="es" sz="2500">
                <a:solidFill>
                  <a:schemeClr val="accent6"/>
                </a:solidFill>
                <a:latin typeface="DM Sans"/>
                <a:ea typeface="DM Sans"/>
                <a:cs typeface="DM Sans"/>
                <a:sym typeface="DM Sans"/>
              </a:rPr>
              <a:t>fundamentos de Git</a:t>
            </a:r>
            <a:r>
              <a:rPr lang="es" sz="2500">
                <a:solidFill>
                  <a:schemeClr val="lt1"/>
                </a:solidFill>
                <a:latin typeface="DM Sans"/>
                <a:ea typeface="DM Sans"/>
                <a:cs typeface="DM Sans"/>
                <a:sym typeface="DM Sans"/>
              </a:rPr>
              <a:t>.</a:t>
            </a:r>
            <a:endParaRPr b="1" sz="2500">
              <a:solidFill>
                <a:srgbClr val="EAFF6A"/>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117"/>
          <p:cNvGrpSpPr/>
          <p:nvPr/>
        </p:nvGrpSpPr>
        <p:grpSpPr>
          <a:xfrm>
            <a:off x="473370" y="619431"/>
            <a:ext cx="738905" cy="738905"/>
            <a:chOff x="575612" y="1950748"/>
            <a:chExt cx="431100" cy="431100"/>
          </a:xfrm>
        </p:grpSpPr>
        <p:sp>
          <p:nvSpPr>
            <p:cNvPr id="529" name="Google Shape;529;p11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11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31" name="Google Shape;531;p11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32" name="Google Shape;532;p11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Con lo visto en clase hasta ahora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¿cuál podrían decir que es la diferencia principal entre GIT y GitHub?</a:t>
            </a:r>
            <a:endParaRPr sz="2500">
              <a:solidFill>
                <a:srgbClr val="B7B7B7"/>
              </a:solidFill>
              <a:latin typeface="DM Sans"/>
              <a:ea typeface="DM Sans"/>
              <a:cs typeface="DM Sans"/>
              <a:sym typeface="DM Sans"/>
            </a:endParaRPr>
          </a:p>
        </p:txBody>
      </p:sp>
      <p:sp>
        <p:nvSpPr>
          <p:cNvPr id="533" name="Google Shape;533;p117"/>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11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39" name="Google Shape;539;p11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1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Creando repositorios</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grpSp>
        <p:nvGrpSpPr>
          <p:cNvPr id="549" name="Google Shape;549;p120"/>
          <p:cNvGrpSpPr/>
          <p:nvPr/>
        </p:nvGrpSpPr>
        <p:grpSpPr>
          <a:xfrm>
            <a:off x="457338" y="468286"/>
            <a:ext cx="431100" cy="431100"/>
            <a:chOff x="4616400" y="1950761"/>
            <a:chExt cx="431100" cy="431100"/>
          </a:xfrm>
        </p:grpSpPr>
        <p:sp>
          <p:nvSpPr>
            <p:cNvPr id="550" name="Google Shape;550;p12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12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552" name="Google Shape;552;p120"/>
          <p:cNvSpPr txBox="1"/>
          <p:nvPr/>
        </p:nvSpPr>
        <p:spPr>
          <a:xfrm>
            <a:off x="457350" y="1820575"/>
            <a:ext cx="78456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solidFill>
                  <a:schemeClr val="lt1"/>
                </a:solidFill>
                <a:latin typeface="DM Sans"/>
                <a:ea typeface="DM Sans"/>
                <a:cs typeface="DM Sans"/>
                <a:sym typeface="DM Sans"/>
              </a:rPr>
              <a:t>Un repositorio es un </a:t>
            </a:r>
            <a:r>
              <a:rPr lang="es" sz="2300">
                <a:solidFill>
                  <a:schemeClr val="accent6"/>
                </a:solidFill>
                <a:latin typeface="DM Sans"/>
                <a:ea typeface="DM Sans"/>
                <a:cs typeface="DM Sans"/>
                <a:sym typeface="DM Sans"/>
              </a:rPr>
              <a:t>espacio centralizado</a:t>
            </a:r>
            <a:r>
              <a:rPr lang="es" sz="2300">
                <a:solidFill>
                  <a:schemeClr val="lt1"/>
                </a:solidFill>
                <a:latin typeface="DM Sans"/>
                <a:ea typeface="DM Sans"/>
                <a:cs typeface="DM Sans"/>
                <a:sym typeface="DM Sans"/>
              </a:rPr>
              <a:t> donde se almacena, organiza, mantiene y difunde información. </a:t>
            </a:r>
            <a:endParaRPr sz="2300">
              <a:solidFill>
                <a:schemeClr val="lt1"/>
              </a:solidFill>
              <a:latin typeface="DM Sans"/>
              <a:ea typeface="DM Sans"/>
              <a:cs typeface="DM Sans"/>
              <a:sym typeface="DM Sans"/>
            </a:endParaRPr>
          </a:p>
          <a:p>
            <a:pPr indent="0" lvl="0" marL="0" rtl="0" algn="l">
              <a:spcBef>
                <a:spcPts val="0"/>
              </a:spcBef>
              <a:spcAft>
                <a:spcPts val="0"/>
              </a:spcAft>
              <a:buNone/>
            </a:pPr>
            <a:r>
              <a:t/>
            </a:r>
            <a:endParaRPr sz="2300">
              <a:solidFill>
                <a:schemeClr val="lt1"/>
              </a:solidFill>
              <a:latin typeface="DM Sans"/>
              <a:ea typeface="DM Sans"/>
              <a:cs typeface="DM Sans"/>
              <a:sym typeface="DM Sans"/>
            </a:endParaRPr>
          </a:p>
          <a:p>
            <a:pPr indent="0" lvl="0" marL="0" rtl="0" algn="l">
              <a:spcBef>
                <a:spcPts val="0"/>
              </a:spcBef>
              <a:spcAft>
                <a:spcPts val="0"/>
              </a:spcAft>
              <a:buNone/>
            </a:pPr>
            <a:r>
              <a:rPr lang="es" sz="2300">
                <a:solidFill>
                  <a:schemeClr val="lt1"/>
                </a:solidFill>
                <a:latin typeface="DM Sans"/>
                <a:ea typeface="DM Sans"/>
                <a:cs typeface="DM Sans"/>
                <a:sym typeface="DM Sans"/>
              </a:rPr>
              <a:t>Será </a:t>
            </a:r>
            <a:r>
              <a:rPr lang="es" sz="2300">
                <a:solidFill>
                  <a:schemeClr val="accent6"/>
                </a:solidFill>
                <a:latin typeface="DM Sans"/>
                <a:ea typeface="DM Sans"/>
                <a:cs typeface="DM Sans"/>
                <a:sym typeface="DM Sans"/>
              </a:rPr>
              <a:t>“la carpeta”</a:t>
            </a:r>
            <a:r>
              <a:rPr lang="es" sz="2300">
                <a:solidFill>
                  <a:schemeClr val="lt1"/>
                </a:solidFill>
                <a:latin typeface="DM Sans"/>
                <a:ea typeface="DM Sans"/>
                <a:cs typeface="DM Sans"/>
                <a:sym typeface="DM Sans"/>
              </a:rPr>
              <a:t> donde guardaremos nuestro proyecto para más adelante compartirlo con el equipo a través de un repositorio en la nube (en internet, por ejemplo en Github).</a:t>
            </a:r>
            <a:endParaRPr sz="2300">
              <a:solidFill>
                <a:schemeClr val="lt1"/>
              </a:solidFill>
              <a:latin typeface="DM Sans"/>
              <a:ea typeface="DM Sans"/>
              <a:cs typeface="DM Sans"/>
              <a:sym typeface="DM Sans"/>
            </a:endParaRPr>
          </a:p>
        </p:txBody>
      </p:sp>
      <p:sp>
        <p:nvSpPr>
          <p:cNvPr id="553" name="Google Shape;553;p12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¿Qué es un repositorio? </a:t>
            </a:r>
            <a:endParaRPr b="1" sz="4000">
              <a:solidFill>
                <a:srgbClr val="EAFF6A"/>
              </a:solidFill>
              <a:latin typeface="DM Sans"/>
              <a:ea typeface="DM Sans"/>
              <a:cs typeface="DM Sans"/>
              <a:sym typeface="DM Sans"/>
            </a:endParaRPr>
          </a:p>
        </p:txBody>
      </p:sp>
      <p:sp>
        <p:nvSpPr>
          <p:cNvPr id="554" name="Google Shape;554;p12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2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Int</a:t>
            </a:r>
            <a:endParaRPr b="1" sz="4000">
              <a:solidFill>
                <a:schemeClr val="dk1"/>
              </a:solidFill>
              <a:latin typeface="DM Sans"/>
              <a:ea typeface="DM Sans"/>
              <a:cs typeface="DM Sans"/>
              <a:sym typeface="DM Sans"/>
            </a:endParaRPr>
          </a:p>
        </p:txBody>
      </p:sp>
      <p:sp>
        <p:nvSpPr>
          <p:cNvPr id="560" name="Google Shape;560;p121"/>
          <p:cNvSpPr txBox="1"/>
          <p:nvPr/>
        </p:nvSpPr>
        <p:spPr>
          <a:xfrm>
            <a:off x="473350" y="1908175"/>
            <a:ext cx="58917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Este comando se usa para crear un nuevo repositorio en Git. Nos crea un repositorio de manera local y lo hará en la carpeta donde estamos posicionados. También se le puede pasar </a:t>
            </a:r>
            <a:r>
              <a:rPr b="1" lang="es" sz="1350">
                <a:highlight>
                  <a:srgbClr val="EAFF6A"/>
                </a:highlight>
                <a:latin typeface="DM Sans"/>
                <a:ea typeface="DM Sans"/>
                <a:cs typeface="DM Sans"/>
                <a:sym typeface="DM Sans"/>
              </a:rPr>
              <a:t>[nombre_de_la_carpeta]</a:t>
            </a:r>
            <a:r>
              <a:rPr lang="es" sz="1350">
                <a:latin typeface="DM Sans"/>
                <a:ea typeface="DM Sans"/>
                <a:cs typeface="DM Sans"/>
                <a:sym typeface="DM Sans"/>
              </a:rPr>
              <a:t> y creará una con ese nombre.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 continuación vemos el ejemplo: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95"/>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Git y Github</a:t>
            </a:r>
            <a:endParaRPr b="1" sz="4000">
              <a:solidFill>
                <a:srgbClr val="EAFF6A"/>
              </a:solidFill>
              <a:latin typeface="DM Sans"/>
              <a:ea typeface="DM Sans"/>
              <a:cs typeface="DM Sans"/>
              <a:sym typeface="DM Sans"/>
            </a:endParaRPr>
          </a:p>
        </p:txBody>
      </p:sp>
      <p:sp>
        <p:nvSpPr>
          <p:cNvPr id="344" name="Google Shape;344;p9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16.</a:t>
            </a:r>
            <a:r>
              <a:rPr lang="es"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2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2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Int</a:t>
            </a:r>
            <a:endParaRPr b="1" sz="3500">
              <a:solidFill>
                <a:schemeClr val="lt1"/>
              </a:solidFill>
              <a:latin typeface="DM Sans"/>
              <a:ea typeface="DM Sans"/>
              <a:cs typeface="DM Sans"/>
              <a:sym typeface="DM Sans"/>
            </a:endParaRPr>
          </a:p>
        </p:txBody>
      </p:sp>
      <p:graphicFrame>
        <p:nvGraphicFramePr>
          <p:cNvPr id="567" name="Google Shape;567;p122"/>
          <p:cNvGraphicFramePr/>
          <p:nvPr/>
        </p:nvGraphicFramePr>
        <p:xfrm>
          <a:off x="700725" y="1431975"/>
          <a:ext cx="3000000" cy="3000000"/>
        </p:xfrm>
        <a:graphic>
          <a:graphicData uri="http://schemas.openxmlformats.org/drawingml/2006/table">
            <a:tbl>
              <a:tblPr>
                <a:noFill/>
                <a:tableStyleId>{322EC54B-9BC6-4743-AC16-29CC6F45269B}</a:tableStyleId>
              </a:tblPr>
              <a:tblGrid>
                <a:gridCol w="7742525"/>
              </a:tblGrid>
              <a:tr h="2831750">
                <a:tc>
                  <a:txBody>
                    <a:bodyPr/>
                    <a:lstStyle/>
                    <a:p>
                      <a:pPr indent="0" lvl="0" marL="0" rtl="0" algn="l">
                        <a:spcBef>
                          <a:spcPts val="0"/>
                        </a:spcBef>
                        <a:spcAft>
                          <a:spcPts val="0"/>
                        </a:spcAft>
                        <a:buNone/>
                      </a:pPr>
                      <a:r>
                        <a:rPr lang="es">
                          <a:solidFill>
                            <a:srgbClr val="434343"/>
                          </a:solidFill>
                          <a:highlight>
                            <a:srgbClr val="000000"/>
                          </a:highlight>
                          <a:latin typeface="Didact Gothic"/>
                          <a:ea typeface="Didact Gothic"/>
                          <a:cs typeface="Didact Gothic"/>
                          <a:sym typeface="Didact Gothic"/>
                        </a:rPr>
                        <a:t>/* Paso 1: Me ubico en la carpeta donde quiero crear mi proyecto */</a:t>
                      </a:r>
                      <a:endParaRPr>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rgbClr val="000000"/>
                          </a:highlight>
                          <a:latin typeface="Didact Gothic"/>
                          <a:ea typeface="Didact Gothic"/>
                          <a:cs typeface="Didact Gothic"/>
                          <a:sym typeface="Didact Gothic"/>
                        </a:rPr>
                        <a:t>john@MyShopSolutions</a:t>
                      </a:r>
                      <a:r>
                        <a:rPr lang="es">
                          <a:solidFill>
                            <a:srgbClr val="FF00FF"/>
                          </a:solidFill>
                          <a:highlight>
                            <a:srgbClr val="000000"/>
                          </a:highlight>
                          <a:latin typeface="Didact Gothic"/>
                          <a:ea typeface="Didact Gothic"/>
                          <a:cs typeface="Didact Gothic"/>
                          <a:sym typeface="Didact Gothic"/>
                        </a:rPr>
                        <a:t> :~</a:t>
                      </a:r>
                      <a:r>
                        <a:rPr lang="es">
                          <a:solidFill>
                            <a:srgbClr val="F3F3F3"/>
                          </a:solidFill>
                          <a:highlight>
                            <a:schemeClr val="dk1"/>
                          </a:highlight>
                          <a:latin typeface="Didact Gothic"/>
                          <a:ea typeface="Didact Gothic"/>
                          <a:cs typeface="Didact Gothic"/>
                          <a:sym typeface="Didact Gothic"/>
                        </a:rPr>
                        <a:t>$ cd Documents/Proyectos_Coder/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a:t>
                      </a:r>
                      <a:r>
                        <a:rPr lang="es">
                          <a:solidFill>
                            <a:srgbClr val="F3F3F3"/>
                          </a:solidFill>
                          <a:highlight>
                            <a:srgbClr val="000000"/>
                          </a:highlight>
                          <a:latin typeface="Didact Gothic"/>
                          <a:ea typeface="Didact Gothic"/>
                          <a:cs typeface="Didact Gothic"/>
                          <a:sym typeface="Didact Gothic"/>
                        </a:rPr>
                        <a:t>$ git init mi_repositorio</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434343"/>
                          </a:solidFill>
                          <a:highlight>
                            <a:srgbClr val="000000"/>
                          </a:highlight>
                          <a:latin typeface="Didact Gothic"/>
                          <a:ea typeface="Didact Gothic"/>
                          <a:cs typeface="Didact Gothic"/>
                          <a:sym typeface="Didact Gothic"/>
                        </a:rPr>
                        <a:t>/* Arrojará el siguiente mensaje */</a:t>
                      </a:r>
                      <a:endParaRPr>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Initialized empty Git repository in /home/usuario/Documents/Proyectos_Coder/mi_repositorio/.git/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434343"/>
                          </a:solidFill>
                          <a:highlight>
                            <a:srgbClr val="000000"/>
                          </a:highlight>
                          <a:latin typeface="Didact Gothic"/>
                          <a:ea typeface="Didact Gothic"/>
                          <a:cs typeface="Didact Gothic"/>
                          <a:sym typeface="Didact Gothic"/>
                        </a:rPr>
                        <a:t>/* Paso 3: Comprobamos que el repositorio se creó */</a:t>
                      </a:r>
                      <a:endParaRPr>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a:t>
                      </a:r>
                      <a:r>
                        <a:rPr lang="es">
                          <a:solidFill>
                            <a:srgbClr val="F3F3F3"/>
                          </a:solidFill>
                          <a:highlight>
                            <a:schemeClr val="dk1"/>
                          </a:highlight>
                          <a:latin typeface="Didact Gothic"/>
                          <a:ea typeface="Didact Gothic"/>
                          <a:cs typeface="Didact Gothic"/>
                          <a:sym typeface="Didact Gothic"/>
                        </a:rPr>
                        <a:t>$ dir</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mi_repositorio</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434343"/>
                          </a:solidFill>
                          <a:highlight>
                            <a:srgbClr val="000000"/>
                          </a:highlight>
                          <a:latin typeface="Didact Gothic"/>
                          <a:ea typeface="Didact Gothic"/>
                          <a:cs typeface="Didact Gothic"/>
                          <a:sym typeface="Didact Gothic"/>
                        </a:rPr>
                        <a:t>/* Paso 4: Me ubico en mi repositorio */</a:t>
                      </a:r>
                      <a:endParaRPr>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a:t>
                      </a:r>
                      <a:r>
                        <a:rPr lang="es">
                          <a:solidFill>
                            <a:srgbClr val="F3F3F3"/>
                          </a:solidFill>
                          <a:highlight>
                            <a:schemeClr val="dk1"/>
                          </a:highlight>
                          <a:latin typeface="Didact Gothic"/>
                          <a:ea typeface="Didact Gothic"/>
                          <a:cs typeface="Didact Gothic"/>
                          <a:sym typeface="Didact Gothic"/>
                        </a:rPr>
                        <a:t>$ cd mi_repositorio</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a:t>
                      </a:r>
                      <a:endParaRPr>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2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Status</a:t>
            </a:r>
            <a:endParaRPr b="1" sz="4000">
              <a:solidFill>
                <a:schemeClr val="dk1"/>
              </a:solidFill>
              <a:latin typeface="DM Sans"/>
              <a:ea typeface="DM Sans"/>
              <a:cs typeface="DM Sans"/>
              <a:sym typeface="DM Sans"/>
            </a:endParaRPr>
          </a:p>
        </p:txBody>
      </p:sp>
      <p:sp>
        <p:nvSpPr>
          <p:cNvPr id="573" name="Google Shape;573;p123"/>
          <p:cNvSpPr txBox="1"/>
          <p:nvPr/>
        </p:nvSpPr>
        <p:spPr>
          <a:xfrm>
            <a:off x="473350" y="1908175"/>
            <a:ext cx="5919300" cy="163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Ya hemos visto cómo inicializar un repositorio localmente utilizando </a:t>
            </a:r>
            <a:r>
              <a:rPr i="1" lang="es" sz="1350">
                <a:solidFill>
                  <a:schemeClr val="dk1"/>
                </a:solidFill>
                <a:latin typeface="DM Sans"/>
                <a:ea typeface="DM Sans"/>
                <a:cs typeface="DM Sans"/>
                <a:sym typeface="DM Sans"/>
              </a:rPr>
              <a:t>git init</a:t>
            </a:r>
            <a:r>
              <a:rPr lang="es" sz="1350">
                <a:solidFill>
                  <a:schemeClr val="dk1"/>
                </a:solidFill>
                <a:latin typeface="DM Sans"/>
                <a:ea typeface="DM Sans"/>
                <a:cs typeface="DM Sans"/>
                <a:sym typeface="DM Sans"/>
              </a:rPr>
              <a:t>. Ahora nos toca crear los archivos que vamos a usar en este repositorio.</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Vamos a Sublime Text:</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Buscamos el repositorio creado</a:t>
            </a:r>
            <a:endParaRPr sz="1350">
              <a:solidFill>
                <a:schemeClr val="dk1"/>
              </a:solidFill>
              <a:latin typeface="DM Sans"/>
              <a:ea typeface="DM Sans"/>
              <a:cs typeface="DM Sans"/>
              <a:sym typeface="DM Sans"/>
            </a:endParaRPr>
          </a:p>
        </p:txBody>
      </p:sp>
      <p:pic>
        <p:nvPicPr>
          <p:cNvPr id="574" name="Google Shape;574;p123"/>
          <p:cNvPicPr preferRelativeResize="0"/>
          <p:nvPr/>
        </p:nvPicPr>
        <p:blipFill>
          <a:blip r:embed="rId3">
            <a:alphaModFix/>
          </a:blip>
          <a:stretch>
            <a:fillRect/>
          </a:stretch>
        </p:blipFill>
        <p:spPr>
          <a:xfrm>
            <a:off x="5053700" y="2626823"/>
            <a:ext cx="3414575" cy="1848925"/>
          </a:xfrm>
          <a:prstGeom prst="rect">
            <a:avLst/>
          </a:prstGeom>
          <a:noFill/>
          <a:ln>
            <a:noFill/>
          </a:ln>
        </p:spPr>
      </p:pic>
      <p:grpSp>
        <p:nvGrpSpPr>
          <p:cNvPr id="575" name="Google Shape;575;p123"/>
          <p:cNvGrpSpPr/>
          <p:nvPr/>
        </p:nvGrpSpPr>
        <p:grpSpPr>
          <a:xfrm>
            <a:off x="8027338" y="688825"/>
            <a:ext cx="587100" cy="600300"/>
            <a:chOff x="1731113" y="1953850"/>
            <a:chExt cx="587100" cy="600300"/>
          </a:xfrm>
        </p:grpSpPr>
        <p:sp>
          <p:nvSpPr>
            <p:cNvPr id="576" name="Google Shape;576;p12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2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2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Status</a:t>
            </a:r>
            <a:endParaRPr b="1" sz="4000">
              <a:solidFill>
                <a:schemeClr val="dk1"/>
              </a:solidFill>
              <a:latin typeface="DM Sans"/>
              <a:ea typeface="DM Sans"/>
              <a:cs typeface="DM Sans"/>
              <a:sym typeface="DM Sans"/>
            </a:endParaRPr>
          </a:p>
        </p:txBody>
      </p:sp>
      <p:sp>
        <p:nvSpPr>
          <p:cNvPr id="583" name="Google Shape;583;p124"/>
          <p:cNvSpPr txBox="1"/>
          <p:nvPr/>
        </p:nvSpPr>
        <p:spPr>
          <a:xfrm>
            <a:off x="473350" y="1908175"/>
            <a:ext cx="5919300" cy="39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Creamos un archivo index.html que se guardará en el repositorio.</a:t>
            </a:r>
            <a:endParaRPr sz="1350">
              <a:solidFill>
                <a:schemeClr val="dk1"/>
              </a:solidFill>
              <a:latin typeface="DM Sans"/>
              <a:ea typeface="DM Sans"/>
              <a:cs typeface="DM Sans"/>
              <a:sym typeface="DM Sans"/>
            </a:endParaRPr>
          </a:p>
        </p:txBody>
      </p:sp>
      <p:grpSp>
        <p:nvGrpSpPr>
          <p:cNvPr id="584" name="Google Shape;584;p124"/>
          <p:cNvGrpSpPr/>
          <p:nvPr/>
        </p:nvGrpSpPr>
        <p:grpSpPr>
          <a:xfrm>
            <a:off x="8027338" y="688825"/>
            <a:ext cx="587100" cy="600300"/>
            <a:chOff x="1731113" y="1953850"/>
            <a:chExt cx="587100" cy="600300"/>
          </a:xfrm>
        </p:grpSpPr>
        <p:sp>
          <p:nvSpPr>
            <p:cNvPr id="585" name="Google Shape;585;p12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2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2</a:t>
              </a:r>
              <a:endParaRPr b="1" sz="3000">
                <a:solidFill>
                  <a:srgbClr val="000000"/>
                </a:solidFill>
                <a:latin typeface="DM Sans"/>
                <a:ea typeface="DM Sans"/>
                <a:cs typeface="DM Sans"/>
                <a:sym typeface="DM Sans"/>
              </a:endParaRPr>
            </a:p>
          </p:txBody>
        </p:sp>
      </p:grpSp>
      <p:pic>
        <p:nvPicPr>
          <p:cNvPr id="587" name="Google Shape;587;p124"/>
          <p:cNvPicPr preferRelativeResize="0"/>
          <p:nvPr/>
        </p:nvPicPr>
        <p:blipFill>
          <a:blip r:embed="rId3">
            <a:alphaModFix/>
          </a:blip>
          <a:stretch>
            <a:fillRect/>
          </a:stretch>
        </p:blipFill>
        <p:spPr>
          <a:xfrm>
            <a:off x="2354488" y="2571750"/>
            <a:ext cx="4435035" cy="2087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Status</a:t>
            </a:r>
            <a:endParaRPr b="1" sz="4000">
              <a:solidFill>
                <a:schemeClr val="dk1"/>
              </a:solidFill>
              <a:latin typeface="DM Sans"/>
              <a:ea typeface="DM Sans"/>
              <a:cs typeface="DM Sans"/>
              <a:sym typeface="DM Sans"/>
            </a:endParaRPr>
          </a:p>
        </p:txBody>
      </p:sp>
      <p:sp>
        <p:nvSpPr>
          <p:cNvPr id="593" name="Google Shape;593;p125"/>
          <p:cNvSpPr txBox="1"/>
          <p:nvPr/>
        </p:nvSpPr>
        <p:spPr>
          <a:xfrm>
            <a:off x="473350"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Vamos a la terminal y con git status chequeamos el estado de nuestro repositorio</a:t>
            </a:r>
            <a:endParaRPr sz="1350">
              <a:latin typeface="DM Sans"/>
              <a:ea typeface="DM Sans"/>
              <a:cs typeface="DM Sans"/>
              <a:sym typeface="DM Sans"/>
            </a:endParaRPr>
          </a:p>
        </p:txBody>
      </p:sp>
      <p:graphicFrame>
        <p:nvGraphicFramePr>
          <p:cNvPr id="594" name="Google Shape;594;p125"/>
          <p:cNvGraphicFramePr/>
          <p:nvPr/>
        </p:nvGraphicFramePr>
        <p:xfrm>
          <a:off x="4579100" y="1358413"/>
          <a:ext cx="3000000" cy="3000000"/>
        </p:xfrm>
        <a:graphic>
          <a:graphicData uri="http://schemas.openxmlformats.org/drawingml/2006/table">
            <a:tbl>
              <a:tblPr>
                <a:noFill/>
                <a:tableStyleId>{322EC54B-9BC6-4743-AC16-29CC6F45269B}</a:tableStyleId>
              </a:tblPr>
              <a:tblGrid>
                <a:gridCol w="3448250"/>
              </a:tblGrid>
              <a:tr h="3281775">
                <a:tc>
                  <a:txBody>
                    <a:bodyPr/>
                    <a:lstStyle/>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a:t>
                      </a:r>
                      <a:r>
                        <a:rPr lang="es">
                          <a:solidFill>
                            <a:srgbClr val="F3F3F3"/>
                          </a:solidFill>
                          <a:highlight>
                            <a:srgbClr val="000000"/>
                          </a:highlight>
                          <a:latin typeface="Didact Gothic"/>
                          <a:ea typeface="Didact Gothic"/>
                          <a:cs typeface="Didact Gothic"/>
                          <a:sym typeface="Didact Gothic"/>
                        </a:rPr>
                        <a:t>git status</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On branch master</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No commits yet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Untracked files:</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  (use "git add &lt;file&gt;..." to include in what will be committed)</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        </a:t>
                      </a:r>
                      <a:r>
                        <a:rPr lang="es">
                          <a:solidFill>
                            <a:srgbClr val="FF0000"/>
                          </a:solidFill>
                          <a:highlight>
                            <a:srgbClr val="000000"/>
                          </a:highlight>
                          <a:latin typeface="Didact Gothic"/>
                          <a:ea typeface="Didact Gothic"/>
                          <a:cs typeface="Didact Gothic"/>
                          <a:sym typeface="Didact Gothic"/>
                        </a:rPr>
                        <a:t>index.html</a:t>
                      </a:r>
                      <a:endParaRPr>
                        <a:solidFill>
                          <a:srgbClr val="FF00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grpSp>
        <p:nvGrpSpPr>
          <p:cNvPr id="595" name="Google Shape;595;p125"/>
          <p:cNvGrpSpPr/>
          <p:nvPr/>
        </p:nvGrpSpPr>
        <p:grpSpPr>
          <a:xfrm>
            <a:off x="8027338" y="688825"/>
            <a:ext cx="587100" cy="600300"/>
            <a:chOff x="1731113" y="1953850"/>
            <a:chExt cx="587100" cy="600300"/>
          </a:xfrm>
        </p:grpSpPr>
        <p:sp>
          <p:nvSpPr>
            <p:cNvPr id="596" name="Google Shape;596;p12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2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3</a:t>
              </a:r>
              <a:endParaRPr b="1" sz="3000">
                <a:solidFill>
                  <a:srgbClr val="000000"/>
                </a:solidFill>
                <a:latin typeface="DM Sans"/>
                <a:ea typeface="DM Sans"/>
                <a:cs typeface="DM Sans"/>
                <a:sym typeface="DM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¿recuerdan los 3 estados? </a:t>
            </a:r>
            <a:endParaRPr b="1" sz="4000">
              <a:solidFill>
                <a:schemeClr val="dk1"/>
              </a:solidFill>
              <a:latin typeface="DM Sans"/>
              <a:ea typeface="DM Sans"/>
              <a:cs typeface="DM Sans"/>
              <a:sym typeface="DM Sans"/>
            </a:endParaRPr>
          </a:p>
        </p:txBody>
      </p:sp>
      <p:pic>
        <p:nvPicPr>
          <p:cNvPr id="603" name="Google Shape;603;p126"/>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604" name="Google Shape;604;p126"/>
          <p:cNvSpPr txBox="1"/>
          <p:nvPr/>
        </p:nvSpPr>
        <p:spPr>
          <a:xfrm>
            <a:off x="684600" y="1478200"/>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350">
                <a:latin typeface="DM Sans"/>
                <a:ea typeface="DM Sans"/>
                <a:cs typeface="DM Sans"/>
                <a:sym typeface="DM Sans"/>
              </a:rPr>
              <a:t>Estamos aquí con el </a:t>
            </a:r>
            <a:r>
              <a:rPr lang="es" sz="1350">
                <a:highlight>
                  <a:schemeClr val="accent6"/>
                </a:highlight>
                <a:latin typeface="DM Sans"/>
                <a:ea typeface="DM Sans"/>
                <a:cs typeface="DM Sans"/>
                <a:sym typeface="DM Sans"/>
              </a:rPr>
              <a:t>index.html</a:t>
            </a:r>
            <a:r>
              <a:rPr lang="es" sz="1350">
                <a:latin typeface="DM Sans"/>
                <a:ea typeface="DM Sans"/>
                <a:cs typeface="DM Sans"/>
                <a:sym typeface="DM Sans"/>
              </a:rPr>
              <a:t> creado</a:t>
            </a:r>
            <a:endParaRPr sz="1350">
              <a:highlight>
                <a:schemeClr val="accent6"/>
              </a:highlight>
              <a:latin typeface="DM Sans"/>
              <a:ea typeface="DM Sans"/>
              <a:cs typeface="DM Sans"/>
              <a:sym typeface="DM Sans"/>
            </a:endParaRPr>
          </a:p>
        </p:txBody>
      </p:sp>
      <p:cxnSp>
        <p:nvCxnSpPr>
          <p:cNvPr id="605" name="Google Shape;605;p126"/>
          <p:cNvCxnSpPr/>
          <p:nvPr/>
        </p:nvCxnSpPr>
        <p:spPr>
          <a:xfrm>
            <a:off x="1423650" y="1901250"/>
            <a:ext cx="2268900" cy="0"/>
          </a:xfrm>
          <a:prstGeom prst="straightConnector1">
            <a:avLst/>
          </a:prstGeom>
          <a:noFill/>
          <a:ln cap="flat" cmpd="sng" w="19050">
            <a:solidFill>
              <a:schemeClr val="accent5"/>
            </a:solidFill>
            <a:prstDash val="solid"/>
            <a:round/>
            <a:headEnd len="med" w="med" type="none"/>
            <a:tailEnd len="med" w="med" type="oval"/>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Add</a:t>
            </a:r>
            <a:endParaRPr b="1" sz="4000">
              <a:solidFill>
                <a:schemeClr val="dk1"/>
              </a:solidFill>
              <a:latin typeface="DM Sans"/>
              <a:ea typeface="DM Sans"/>
              <a:cs typeface="DM Sans"/>
              <a:sym typeface="DM Sans"/>
            </a:endParaRPr>
          </a:p>
        </p:txBody>
      </p:sp>
      <p:sp>
        <p:nvSpPr>
          <p:cNvPr id="611" name="Google Shape;611;p127"/>
          <p:cNvSpPr txBox="1"/>
          <p:nvPr/>
        </p:nvSpPr>
        <p:spPr>
          <a:xfrm>
            <a:off x="473350" y="1908175"/>
            <a:ext cx="58827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Ahora se necesita agregar el o los archivos al </a:t>
            </a:r>
            <a:r>
              <a:rPr b="1" lang="es" sz="1350">
                <a:latin typeface="DM Sans"/>
                <a:ea typeface="DM Sans"/>
                <a:cs typeface="DM Sans"/>
                <a:sym typeface="DM Sans"/>
              </a:rPr>
              <a:t>Staging Area</a:t>
            </a:r>
            <a:r>
              <a:rPr lang="es" sz="1350">
                <a:latin typeface="DM Sans"/>
                <a:ea typeface="DM Sans"/>
                <a:cs typeface="DM Sans"/>
                <a:sym typeface="DM Sans"/>
              </a:rPr>
              <a:t>. En nuestro caso, para el index.html vamos a usar el comando </a:t>
            </a:r>
            <a:r>
              <a:rPr lang="es" sz="1350">
                <a:highlight>
                  <a:schemeClr val="accent6"/>
                </a:highlight>
                <a:latin typeface="DM Sans"/>
                <a:ea typeface="DM Sans"/>
                <a:cs typeface="DM Sans"/>
                <a:sym typeface="DM Sans"/>
              </a:rPr>
              <a:t>git add + el nombre del archivo</a:t>
            </a:r>
            <a:r>
              <a:rPr lang="es" sz="1350">
                <a:latin typeface="DM Sans"/>
                <a:ea typeface="DM Sans"/>
                <a:cs typeface="DM Sans"/>
                <a:sym typeface="DM Sans"/>
              </a:rPr>
              <a:t>, lo cual permite adherir el archivo para subirlo luego al repositorio. También se puede usar git add . que adhiere todos los archivos nuevos.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verificar si funciono, nuevamente utilizamos </a:t>
            </a:r>
            <a:r>
              <a:rPr b="1" lang="es" sz="1350">
                <a:latin typeface="DM Sans"/>
                <a:ea typeface="DM Sans"/>
                <a:cs typeface="DM Sans"/>
                <a:sym typeface="DM Sans"/>
              </a:rPr>
              <a:t>git status</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2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2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Add</a:t>
            </a:r>
            <a:endParaRPr b="1" sz="3500">
              <a:solidFill>
                <a:schemeClr val="lt1"/>
              </a:solidFill>
              <a:latin typeface="DM Sans"/>
              <a:ea typeface="DM Sans"/>
              <a:cs typeface="DM Sans"/>
              <a:sym typeface="DM Sans"/>
            </a:endParaRPr>
          </a:p>
        </p:txBody>
      </p:sp>
      <p:graphicFrame>
        <p:nvGraphicFramePr>
          <p:cNvPr id="618" name="Google Shape;618;p128"/>
          <p:cNvGraphicFramePr/>
          <p:nvPr/>
        </p:nvGraphicFramePr>
        <p:xfrm>
          <a:off x="838713" y="1641338"/>
          <a:ext cx="3000000" cy="3000000"/>
        </p:xfrm>
        <a:graphic>
          <a:graphicData uri="http://schemas.openxmlformats.org/drawingml/2006/table">
            <a:tbl>
              <a:tblPr>
                <a:noFill/>
                <a:tableStyleId>{322EC54B-9BC6-4743-AC16-29CC6F45269B}</a:tableStyleId>
              </a:tblPr>
              <a:tblGrid>
                <a:gridCol w="7466575"/>
              </a:tblGrid>
              <a:tr h="12700">
                <a:tc>
                  <a:txBody>
                    <a:bodyPr/>
                    <a:lstStyle/>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a:t>
                      </a:r>
                      <a:r>
                        <a:rPr lang="es" sz="1500">
                          <a:solidFill>
                            <a:srgbClr val="F3F3F3"/>
                          </a:solidFill>
                          <a:highlight>
                            <a:srgbClr val="000000"/>
                          </a:highlight>
                          <a:latin typeface="Didact Gothic"/>
                          <a:ea typeface="Didact Gothic"/>
                          <a:cs typeface="Didact Gothic"/>
                          <a:sym typeface="Didact Gothic"/>
                        </a:rPr>
                        <a:t> git add index.html</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a:t>
                      </a:r>
                      <a:r>
                        <a:rPr lang="es" sz="1500">
                          <a:solidFill>
                            <a:srgbClr val="F3F3F3"/>
                          </a:solidFill>
                          <a:highlight>
                            <a:srgbClr val="000000"/>
                          </a:highlight>
                          <a:latin typeface="Didact Gothic"/>
                          <a:ea typeface="Didact Gothic"/>
                          <a:cs typeface="Didact Gothic"/>
                          <a:sym typeface="Didact Gothic"/>
                        </a:rPr>
                        <a:t> git status</a:t>
                      </a:r>
                      <a:br>
                        <a:rPr lang="es" sz="1500">
                          <a:solidFill>
                            <a:srgbClr val="F3F3F3"/>
                          </a:solidFill>
                          <a:highlight>
                            <a:srgbClr val="000000"/>
                          </a:highlight>
                          <a:latin typeface="Didact Gothic"/>
                          <a:ea typeface="Didact Gothic"/>
                          <a:cs typeface="Didact Gothic"/>
                          <a:sym typeface="Didact Gothic"/>
                        </a:rPr>
                      </a:br>
                      <a:r>
                        <a:rPr lang="es" sz="1500">
                          <a:solidFill>
                            <a:srgbClr val="F3F3F3"/>
                          </a:solidFill>
                          <a:highlight>
                            <a:srgbClr val="000000"/>
                          </a:highlight>
                          <a:latin typeface="Didact Gothic"/>
                          <a:ea typeface="Didact Gothic"/>
                          <a:cs typeface="Didact Gothic"/>
                          <a:sym typeface="Didact Gothic"/>
                        </a:rPr>
                        <a:t>On branch master</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No commits yet</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Changes to be committed:</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(use "git rm --cached &lt;file&gt;..." to unstage)</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a:t>
                      </a:r>
                      <a:r>
                        <a:rPr lang="es" sz="1500">
                          <a:solidFill>
                            <a:srgbClr val="6AA84F"/>
                          </a:solidFill>
                          <a:highlight>
                            <a:srgbClr val="000000"/>
                          </a:highlight>
                          <a:latin typeface="Didact Gothic"/>
                          <a:ea typeface="Didact Gothic"/>
                          <a:cs typeface="Didact Gothic"/>
                          <a:sym typeface="Didact Gothic"/>
                        </a:rPr>
                        <a:t>   new file:   index.html</a:t>
                      </a:r>
                      <a:endParaRPr sz="15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¿recuerdan los 3 estados? </a:t>
            </a:r>
            <a:endParaRPr b="1" sz="4000">
              <a:solidFill>
                <a:schemeClr val="dk1"/>
              </a:solidFill>
              <a:latin typeface="DM Sans"/>
              <a:ea typeface="DM Sans"/>
              <a:cs typeface="DM Sans"/>
              <a:sym typeface="DM Sans"/>
            </a:endParaRPr>
          </a:p>
        </p:txBody>
      </p:sp>
      <p:pic>
        <p:nvPicPr>
          <p:cNvPr id="624" name="Google Shape;624;p129"/>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625" name="Google Shape;625;p129"/>
          <p:cNvSpPr txBox="1"/>
          <p:nvPr/>
        </p:nvSpPr>
        <p:spPr>
          <a:xfrm>
            <a:off x="702975" y="2536338"/>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350">
                <a:latin typeface="DM Sans"/>
                <a:ea typeface="DM Sans"/>
                <a:cs typeface="DM Sans"/>
                <a:sym typeface="DM Sans"/>
              </a:rPr>
              <a:t>Estamos aquí con el </a:t>
            </a:r>
            <a:r>
              <a:rPr lang="es" sz="1350">
                <a:highlight>
                  <a:schemeClr val="accent6"/>
                </a:highlight>
                <a:latin typeface="DM Sans"/>
                <a:ea typeface="DM Sans"/>
                <a:cs typeface="DM Sans"/>
                <a:sym typeface="DM Sans"/>
              </a:rPr>
              <a:t>index.html</a:t>
            </a:r>
            <a:r>
              <a:rPr lang="es" sz="1350">
                <a:latin typeface="DM Sans"/>
                <a:ea typeface="DM Sans"/>
                <a:cs typeface="DM Sans"/>
                <a:sym typeface="DM Sans"/>
              </a:rPr>
              <a:t> adherido</a:t>
            </a:r>
            <a:endParaRPr sz="1350">
              <a:highlight>
                <a:schemeClr val="accent6"/>
              </a:highlight>
              <a:latin typeface="DM Sans"/>
              <a:ea typeface="DM Sans"/>
              <a:cs typeface="DM Sans"/>
              <a:sym typeface="DM Sans"/>
            </a:endParaRPr>
          </a:p>
        </p:txBody>
      </p:sp>
      <p:cxnSp>
        <p:nvCxnSpPr>
          <p:cNvPr id="626" name="Google Shape;626;p129"/>
          <p:cNvCxnSpPr/>
          <p:nvPr/>
        </p:nvCxnSpPr>
        <p:spPr>
          <a:xfrm flipH="1" rot="10800000">
            <a:off x="1671650" y="2959500"/>
            <a:ext cx="2039400" cy="7200"/>
          </a:xfrm>
          <a:prstGeom prst="straightConnector1">
            <a:avLst/>
          </a:prstGeom>
          <a:noFill/>
          <a:ln cap="flat" cmpd="sng" w="19050">
            <a:solidFill>
              <a:schemeClr val="accent5"/>
            </a:solidFill>
            <a:prstDash val="solid"/>
            <a:round/>
            <a:headEnd len="med" w="med" type="none"/>
            <a:tailEnd len="med" w="med" type="oval"/>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Commit</a:t>
            </a:r>
            <a:endParaRPr b="1" sz="4000">
              <a:solidFill>
                <a:schemeClr val="dk1"/>
              </a:solidFill>
              <a:latin typeface="DM Sans"/>
              <a:ea typeface="DM Sans"/>
              <a:cs typeface="DM Sans"/>
              <a:sym typeface="DM Sans"/>
            </a:endParaRPr>
          </a:p>
        </p:txBody>
      </p:sp>
      <p:sp>
        <p:nvSpPr>
          <p:cNvPr id="632" name="Google Shape;632;p130"/>
          <p:cNvSpPr txBox="1"/>
          <p:nvPr/>
        </p:nvSpPr>
        <p:spPr>
          <a:xfrm>
            <a:off x="473350" y="1908175"/>
            <a:ext cx="58275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Una vez que nuestros archivos están en el </a:t>
            </a:r>
            <a:r>
              <a:rPr b="1" lang="es" sz="1350">
                <a:latin typeface="DM Sans"/>
                <a:ea typeface="DM Sans"/>
                <a:cs typeface="DM Sans"/>
                <a:sym typeface="DM Sans"/>
              </a:rPr>
              <a:t>Staging Area</a:t>
            </a:r>
            <a:r>
              <a:rPr lang="es" sz="1350">
                <a:latin typeface="DM Sans"/>
                <a:ea typeface="DM Sans"/>
                <a:cs typeface="DM Sans"/>
                <a:sym typeface="DM Sans"/>
              </a:rPr>
              <a:t> debemos pasarlos a nuestro repositorio local y para eso debemos usar el </a:t>
            </a:r>
            <a:r>
              <a:rPr lang="es" sz="1350">
                <a:highlight>
                  <a:schemeClr val="accent6"/>
                </a:highlight>
                <a:latin typeface="DM Sans"/>
                <a:ea typeface="DM Sans"/>
                <a:cs typeface="DM Sans"/>
                <a:sym typeface="DM Sans"/>
              </a:rPr>
              <a:t>git commit</a:t>
            </a:r>
            <a:r>
              <a:rPr lang="es" sz="1350">
                <a:latin typeface="DM Sans"/>
                <a:ea typeface="DM Sans"/>
                <a:cs typeface="DM Sans"/>
                <a:sym typeface="DM Sans"/>
              </a:rPr>
              <a:t> que es el comando que nos va a permitir comprometer nuestros archivos.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 decir, que lo subirá al repositorio que se ha creado.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Commit</a:t>
            </a:r>
            <a:endParaRPr b="1" sz="4000">
              <a:solidFill>
                <a:schemeClr val="dk1"/>
              </a:solidFill>
              <a:latin typeface="DM Sans"/>
              <a:ea typeface="DM Sans"/>
              <a:cs typeface="DM Sans"/>
              <a:sym typeface="DM Sans"/>
            </a:endParaRPr>
          </a:p>
        </p:txBody>
      </p:sp>
      <p:sp>
        <p:nvSpPr>
          <p:cNvPr id="638" name="Google Shape;638;p131"/>
          <p:cNvSpPr txBox="1"/>
          <p:nvPr/>
        </p:nvSpPr>
        <p:spPr>
          <a:xfrm>
            <a:off x="473350" y="1908175"/>
            <a:ext cx="5827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comando es el siguiente: </a:t>
            </a:r>
            <a:endParaRPr sz="1350">
              <a:latin typeface="DM Sans"/>
              <a:ea typeface="DM Sans"/>
              <a:cs typeface="DM Sans"/>
              <a:sym typeface="DM Sans"/>
            </a:endParaRPr>
          </a:p>
          <a:p>
            <a:pPr indent="0" lvl="0" marL="0" rtl="0" algn="l">
              <a:spcBef>
                <a:spcPts val="0"/>
              </a:spcBef>
              <a:spcAft>
                <a:spcPts val="0"/>
              </a:spcAft>
              <a:buNone/>
            </a:pPr>
            <a:r>
              <a:rPr lang="es" sz="1350">
                <a:highlight>
                  <a:schemeClr val="accent6"/>
                </a:highlight>
                <a:latin typeface="DM Sans"/>
                <a:ea typeface="DM Sans"/>
                <a:cs typeface="DM Sans"/>
                <a:sym typeface="DM Sans"/>
              </a:rPr>
              <a:t>git commit -m “Comentario de qué se trata el commit que se está realizando”</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639" name="Google Shape;639;p131"/>
          <p:cNvGraphicFramePr/>
          <p:nvPr/>
        </p:nvGraphicFramePr>
        <p:xfrm>
          <a:off x="321450" y="2809588"/>
          <a:ext cx="3000000" cy="3000000"/>
        </p:xfrm>
        <a:graphic>
          <a:graphicData uri="http://schemas.openxmlformats.org/drawingml/2006/table">
            <a:tbl>
              <a:tblPr>
                <a:noFill/>
                <a:tableStyleId>{322EC54B-9BC6-4743-AC16-29CC6F45269B}</a:tableStyleId>
              </a:tblPr>
              <a:tblGrid>
                <a:gridCol w="8501075"/>
              </a:tblGrid>
              <a:tr h="12700">
                <a:tc>
                  <a:txBody>
                    <a:bodyPr/>
                    <a:lstStyle/>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a:t>
                      </a:r>
                      <a:r>
                        <a:rPr lang="es" sz="1500">
                          <a:solidFill>
                            <a:srgbClr val="F3F3F3"/>
                          </a:solidFill>
                          <a:highlight>
                            <a:srgbClr val="000000"/>
                          </a:highlight>
                          <a:latin typeface="Didact Gothic"/>
                          <a:ea typeface="Didact Gothic"/>
                          <a:cs typeface="Didact Gothic"/>
                          <a:sym typeface="Didact Gothic"/>
                        </a:rPr>
                        <a:t> git commit -m "Primer archivo del repositorio"</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666666"/>
                          </a:solidFill>
                          <a:highlight>
                            <a:srgbClr val="000000"/>
                          </a:highlight>
                          <a:latin typeface="Didact Gothic"/>
                          <a:ea typeface="Didact Gothic"/>
                          <a:cs typeface="Didact Gothic"/>
                          <a:sym typeface="Didact Gothic"/>
                        </a:rPr>
                        <a:t>/* Esta sería el resultado del comando */</a:t>
                      </a:r>
                      <a:endParaRPr sz="15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[master (root-commit) 1734915] nuevo archivo</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1 file changed, 0 insertions(+), 0 deletions(-)</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create mode 100644 index.html</a:t>
                      </a:r>
                      <a:endParaRPr sz="15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9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50" name="Google Shape;350;p96"/>
          <p:cNvPicPr preferRelativeResize="0"/>
          <p:nvPr/>
        </p:nvPicPr>
        <p:blipFill>
          <a:blip r:embed="rId3">
            <a:alphaModFix/>
          </a:blip>
          <a:stretch>
            <a:fillRect/>
          </a:stretch>
        </p:blipFill>
        <p:spPr>
          <a:xfrm>
            <a:off x="2172438" y="1738938"/>
            <a:ext cx="196975" cy="196975"/>
          </a:xfrm>
          <a:prstGeom prst="rect">
            <a:avLst/>
          </a:prstGeom>
          <a:noFill/>
          <a:ln>
            <a:noFill/>
          </a:ln>
        </p:spPr>
      </p:pic>
      <p:sp>
        <p:nvSpPr>
          <p:cNvPr id="351" name="Google Shape;351;p96"/>
          <p:cNvSpPr txBox="1"/>
          <p:nvPr/>
        </p:nvSpPr>
        <p:spPr>
          <a:xfrm>
            <a:off x="2690561" y="16452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Analizar </a:t>
            </a:r>
            <a:r>
              <a:rPr lang="es" sz="1350">
                <a:solidFill>
                  <a:schemeClr val="lt1"/>
                </a:solidFill>
                <a:latin typeface="DM Sans"/>
                <a:ea typeface="DM Sans"/>
                <a:cs typeface="DM Sans"/>
                <a:sym typeface="DM Sans"/>
              </a:rPr>
              <a:t>el control de versiones </a:t>
            </a:r>
            <a:r>
              <a:rPr lang="es" sz="1350">
                <a:solidFill>
                  <a:schemeClr val="lt1"/>
                </a:solidFill>
                <a:latin typeface="DM Sans"/>
                <a:ea typeface="DM Sans"/>
                <a:cs typeface="DM Sans"/>
                <a:sym typeface="DM Sans"/>
              </a:rPr>
              <a:t>líder</a:t>
            </a:r>
            <a:r>
              <a:rPr lang="es" sz="1350">
                <a:solidFill>
                  <a:schemeClr val="lt1"/>
                </a:solidFill>
                <a:latin typeface="DM Sans"/>
                <a:ea typeface="DM Sans"/>
                <a:cs typeface="DM Sans"/>
                <a:sym typeface="DM Sans"/>
              </a:rPr>
              <a:t> (GIT). </a:t>
            </a:r>
            <a:endParaRPr sz="1350">
              <a:solidFill>
                <a:schemeClr val="lt1"/>
              </a:solidFill>
              <a:latin typeface="DM Sans"/>
              <a:ea typeface="DM Sans"/>
              <a:cs typeface="DM Sans"/>
              <a:sym typeface="DM Sans"/>
            </a:endParaRPr>
          </a:p>
        </p:txBody>
      </p:sp>
      <p:pic>
        <p:nvPicPr>
          <p:cNvPr id="352" name="Google Shape;352;p96"/>
          <p:cNvPicPr preferRelativeResize="0"/>
          <p:nvPr/>
        </p:nvPicPr>
        <p:blipFill>
          <a:blip r:embed="rId3">
            <a:alphaModFix/>
          </a:blip>
          <a:stretch>
            <a:fillRect/>
          </a:stretch>
        </p:blipFill>
        <p:spPr>
          <a:xfrm>
            <a:off x="2172138" y="2471250"/>
            <a:ext cx="196975" cy="196975"/>
          </a:xfrm>
          <a:prstGeom prst="rect">
            <a:avLst/>
          </a:prstGeom>
          <a:noFill/>
          <a:ln>
            <a:noFill/>
          </a:ln>
        </p:spPr>
      </p:pic>
      <p:sp>
        <p:nvSpPr>
          <p:cNvPr id="353" name="Google Shape;353;p96"/>
          <p:cNvSpPr txBox="1"/>
          <p:nvPr/>
        </p:nvSpPr>
        <p:spPr>
          <a:xfrm>
            <a:off x="2690561" y="2375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Crear </a:t>
            </a:r>
            <a:r>
              <a:rPr lang="es" sz="1350">
                <a:solidFill>
                  <a:schemeClr val="lt1"/>
                </a:solidFill>
                <a:latin typeface="DM Sans"/>
                <a:ea typeface="DM Sans"/>
                <a:cs typeface="DM Sans"/>
                <a:sym typeface="DM Sans"/>
              </a:rPr>
              <a:t>un proyecto y versiones con GIT. </a:t>
            </a:r>
            <a:endParaRPr sz="1350">
              <a:solidFill>
                <a:schemeClr val="lt1"/>
              </a:solidFill>
              <a:latin typeface="DM Sans"/>
              <a:ea typeface="DM Sans"/>
              <a:cs typeface="DM Sans"/>
              <a:sym typeface="DM Sans"/>
            </a:endParaRPr>
          </a:p>
        </p:txBody>
      </p:sp>
      <p:pic>
        <p:nvPicPr>
          <p:cNvPr id="354" name="Google Shape;354;p96"/>
          <p:cNvPicPr preferRelativeResize="0"/>
          <p:nvPr/>
        </p:nvPicPr>
        <p:blipFill>
          <a:blip r:embed="rId3">
            <a:alphaModFix/>
          </a:blip>
          <a:stretch>
            <a:fillRect/>
          </a:stretch>
        </p:blipFill>
        <p:spPr>
          <a:xfrm>
            <a:off x="2172138" y="3203563"/>
            <a:ext cx="196975" cy="196975"/>
          </a:xfrm>
          <a:prstGeom prst="rect">
            <a:avLst/>
          </a:prstGeom>
          <a:noFill/>
          <a:ln>
            <a:noFill/>
          </a:ln>
        </p:spPr>
      </p:pic>
      <p:sp>
        <p:nvSpPr>
          <p:cNvPr id="355" name="Google Shape;355;p96"/>
          <p:cNvSpPr txBox="1"/>
          <p:nvPr/>
        </p:nvSpPr>
        <p:spPr>
          <a:xfrm>
            <a:off x="2690561" y="31058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Utilizar </a:t>
            </a:r>
            <a:r>
              <a:rPr lang="es" sz="1350">
                <a:solidFill>
                  <a:schemeClr val="lt1"/>
                </a:solidFill>
                <a:latin typeface="DM Sans"/>
                <a:ea typeface="DM Sans"/>
                <a:cs typeface="DM Sans"/>
                <a:sym typeface="DM Sans"/>
              </a:rPr>
              <a:t>el repositorio GITHUB. </a:t>
            </a:r>
            <a:endParaRPr sz="1350">
              <a:solidFill>
                <a:schemeClr val="lt1"/>
              </a:solidFill>
              <a:latin typeface="DM Sans"/>
              <a:ea typeface="DM Sans"/>
              <a:cs typeface="DM Sans"/>
              <a:sym typeface="DM Sans"/>
            </a:endParaRPr>
          </a:p>
        </p:txBody>
      </p:sp>
      <p:cxnSp>
        <p:nvCxnSpPr>
          <p:cNvPr id="356" name="Google Shape;356;p96"/>
          <p:cNvCxnSpPr>
            <a:stCxn id="350" idx="2"/>
            <a:endCxn id="352" idx="0"/>
          </p:cNvCxnSpPr>
          <p:nvPr/>
        </p:nvCxnSpPr>
        <p:spPr>
          <a:xfrm flipH="1" rot="-5400000">
            <a:off x="2003625" y="2203212"/>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cxnSp>
        <p:nvCxnSpPr>
          <p:cNvPr id="357" name="Google Shape;357;p96"/>
          <p:cNvCxnSpPr>
            <a:stCxn id="352" idx="2"/>
            <a:endCxn id="354" idx="0"/>
          </p:cNvCxnSpPr>
          <p:nvPr/>
        </p:nvCxnSpPr>
        <p:spPr>
          <a:xfrm flipH="1" rot="-5400000">
            <a:off x="2003325" y="2935525"/>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¿recuerdan los 3 estados? </a:t>
            </a:r>
            <a:endParaRPr b="1" sz="4000">
              <a:solidFill>
                <a:schemeClr val="dk1"/>
              </a:solidFill>
              <a:latin typeface="DM Sans"/>
              <a:ea typeface="DM Sans"/>
              <a:cs typeface="DM Sans"/>
              <a:sym typeface="DM Sans"/>
            </a:endParaRPr>
          </a:p>
        </p:txBody>
      </p:sp>
      <p:pic>
        <p:nvPicPr>
          <p:cNvPr id="645" name="Google Shape;645;p132"/>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646" name="Google Shape;646;p132"/>
          <p:cNvSpPr txBox="1"/>
          <p:nvPr/>
        </p:nvSpPr>
        <p:spPr>
          <a:xfrm>
            <a:off x="785650" y="3647688"/>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350">
                <a:latin typeface="DM Sans"/>
                <a:ea typeface="DM Sans"/>
                <a:cs typeface="DM Sans"/>
                <a:sym typeface="DM Sans"/>
              </a:rPr>
              <a:t>Estamos aquí con el </a:t>
            </a:r>
            <a:r>
              <a:rPr lang="es" sz="1350">
                <a:highlight>
                  <a:schemeClr val="accent6"/>
                </a:highlight>
                <a:latin typeface="DM Sans"/>
                <a:ea typeface="DM Sans"/>
                <a:cs typeface="DM Sans"/>
                <a:sym typeface="DM Sans"/>
              </a:rPr>
              <a:t>index.html</a:t>
            </a:r>
            <a:r>
              <a:rPr lang="es" sz="1350">
                <a:latin typeface="DM Sans"/>
                <a:ea typeface="DM Sans"/>
                <a:cs typeface="DM Sans"/>
                <a:sym typeface="DM Sans"/>
              </a:rPr>
              <a:t> comprometido</a:t>
            </a:r>
            <a:endParaRPr sz="1350">
              <a:latin typeface="DM Sans"/>
              <a:ea typeface="DM Sans"/>
              <a:cs typeface="DM Sans"/>
              <a:sym typeface="DM Sans"/>
            </a:endParaRPr>
          </a:p>
          <a:p>
            <a:pPr indent="0" lvl="0" marL="0" rtl="0" algn="l">
              <a:lnSpc>
                <a:spcPct val="100000"/>
              </a:lnSpc>
              <a:spcBef>
                <a:spcPts val="0"/>
              </a:spcBef>
              <a:spcAft>
                <a:spcPts val="0"/>
              </a:spcAft>
              <a:buNone/>
            </a:pPr>
            <a:r>
              <a:rPr lang="es" sz="1350">
                <a:latin typeface="DM Sans"/>
                <a:ea typeface="DM Sans"/>
                <a:cs typeface="DM Sans"/>
                <a:sym typeface="DM Sans"/>
              </a:rPr>
              <a:t>para el repositorio</a:t>
            </a:r>
            <a:endParaRPr sz="1350">
              <a:latin typeface="DM Sans"/>
              <a:ea typeface="DM Sans"/>
              <a:cs typeface="DM Sans"/>
              <a:sym typeface="DM Sans"/>
            </a:endParaRPr>
          </a:p>
        </p:txBody>
      </p:sp>
      <p:cxnSp>
        <p:nvCxnSpPr>
          <p:cNvPr id="647" name="Google Shape;647;p132"/>
          <p:cNvCxnSpPr/>
          <p:nvPr/>
        </p:nvCxnSpPr>
        <p:spPr>
          <a:xfrm flipH="1" rot="10800000">
            <a:off x="2250300" y="4070850"/>
            <a:ext cx="1543500" cy="7200"/>
          </a:xfrm>
          <a:prstGeom prst="straightConnector1">
            <a:avLst/>
          </a:prstGeom>
          <a:noFill/>
          <a:ln cap="flat" cmpd="sng" w="19050">
            <a:solidFill>
              <a:schemeClr val="accent5"/>
            </a:solidFill>
            <a:prstDash val="solid"/>
            <a:round/>
            <a:headEnd len="med" w="med" type="none"/>
            <a:tailEnd len="med" w="med" type="oval"/>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Log</a:t>
            </a:r>
            <a:endParaRPr b="1" sz="4000">
              <a:solidFill>
                <a:schemeClr val="dk1"/>
              </a:solidFill>
              <a:latin typeface="DM Sans"/>
              <a:ea typeface="DM Sans"/>
              <a:cs typeface="DM Sans"/>
              <a:sym typeface="DM Sans"/>
            </a:endParaRPr>
          </a:p>
        </p:txBody>
      </p:sp>
      <p:sp>
        <p:nvSpPr>
          <p:cNvPr id="653" name="Google Shape;653;p133"/>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primeros pasos a seguir: </a:t>
            </a:r>
            <a:endParaRPr sz="1350">
              <a:latin typeface="DM Sans"/>
              <a:ea typeface="DM Sans"/>
              <a:cs typeface="DM Sans"/>
              <a:sym typeface="DM Sans"/>
            </a:endParaRPr>
          </a:p>
        </p:txBody>
      </p:sp>
      <p:graphicFrame>
        <p:nvGraphicFramePr>
          <p:cNvPr id="654" name="Google Shape;654;p133"/>
          <p:cNvGraphicFramePr/>
          <p:nvPr/>
        </p:nvGraphicFramePr>
        <p:xfrm>
          <a:off x="735475" y="2448850"/>
          <a:ext cx="3000000" cy="3000000"/>
        </p:xfrm>
        <a:graphic>
          <a:graphicData uri="http://schemas.openxmlformats.org/drawingml/2006/table">
            <a:tbl>
              <a:tblPr>
                <a:noFill/>
                <a:tableStyleId>{322EC54B-9BC6-4743-AC16-29CC6F45269B}</a:tableStyleId>
              </a:tblPr>
              <a:tblGrid>
                <a:gridCol w="7673025"/>
              </a:tblGrid>
              <a:tr h="1769200">
                <a:tc>
                  <a:txBody>
                    <a:bodyPr/>
                    <a:lstStyle/>
                    <a:p>
                      <a:pPr indent="0" lvl="0" marL="0" rtl="0" algn="l">
                        <a:spcBef>
                          <a:spcPts val="0"/>
                        </a:spcBef>
                        <a:spcAft>
                          <a:spcPts val="0"/>
                        </a:spcAft>
                        <a:buNone/>
                      </a:pPr>
                      <a:r>
                        <a:rPr lang="es" sz="1500">
                          <a:solidFill>
                            <a:srgbClr val="666666"/>
                          </a:solidFill>
                          <a:highlight>
                            <a:schemeClr val="dk1"/>
                          </a:highlight>
                          <a:latin typeface="Didact Gothic"/>
                          <a:ea typeface="Didact Gothic"/>
                          <a:cs typeface="Didact Gothic"/>
                          <a:sym typeface="Didact Gothic"/>
                        </a:rPr>
                        <a:t>/* Con git log podemos ver los logs (historial) de lo que ha pasado en el repositorio */</a:t>
                      </a:r>
                      <a:endParaRPr sz="15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rgbClr val="000000"/>
                          </a:highlight>
                          <a:latin typeface="Didact Gothic"/>
                          <a:ea typeface="Didact Gothic"/>
                          <a:cs typeface="Didact Gothic"/>
                          <a:sym typeface="Didact Gothic"/>
                        </a:rPr>
                        <a:t>$ git log</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FFF00"/>
                          </a:solidFill>
                          <a:highlight>
                            <a:srgbClr val="000000"/>
                          </a:highlight>
                          <a:latin typeface="Didact Gothic"/>
                          <a:ea typeface="Didact Gothic"/>
                          <a:cs typeface="Didact Gothic"/>
                          <a:sym typeface="Didact Gothic"/>
                        </a:rPr>
                        <a:t>commit 1734915470ce9983f703b77807a68e42166b47dd</a:t>
                      </a:r>
                      <a:r>
                        <a:rPr lang="es" sz="1500">
                          <a:solidFill>
                            <a:srgbClr val="F3F3F3"/>
                          </a:solidFill>
                          <a:highlight>
                            <a:srgbClr val="000000"/>
                          </a:highlight>
                          <a:latin typeface="Didact Gothic"/>
                          <a:ea typeface="Didact Gothic"/>
                          <a:cs typeface="Didact Gothic"/>
                          <a:sym typeface="Didact Gothic"/>
                        </a:rPr>
                        <a:t> </a:t>
                      </a:r>
                      <a:r>
                        <a:rPr lang="es" sz="1500">
                          <a:solidFill>
                            <a:srgbClr val="FFFF00"/>
                          </a:solidFill>
                          <a:highlight>
                            <a:srgbClr val="000000"/>
                          </a:highlight>
                          <a:latin typeface="Didact Gothic"/>
                          <a:ea typeface="Didact Gothic"/>
                          <a:cs typeface="Didact Gothic"/>
                          <a:sym typeface="Didact Gothic"/>
                        </a:rPr>
                        <a:t>(</a:t>
                      </a:r>
                      <a:r>
                        <a:rPr lang="es" sz="1500">
                          <a:solidFill>
                            <a:srgbClr val="00FFFF"/>
                          </a:solidFill>
                          <a:highlight>
                            <a:srgbClr val="000000"/>
                          </a:highlight>
                          <a:latin typeface="Didact Gothic"/>
                          <a:ea typeface="Didact Gothic"/>
                          <a:cs typeface="Didact Gothic"/>
                          <a:sym typeface="Didact Gothic"/>
                        </a:rPr>
                        <a:t>HEAD -&gt;</a:t>
                      </a:r>
                      <a:r>
                        <a:rPr lang="es" sz="1500">
                          <a:solidFill>
                            <a:srgbClr val="F3F3F3"/>
                          </a:solidFill>
                          <a:highlight>
                            <a:srgbClr val="000000"/>
                          </a:highlight>
                          <a:latin typeface="Didact Gothic"/>
                          <a:ea typeface="Didact Gothic"/>
                          <a:cs typeface="Didact Gothic"/>
                          <a:sym typeface="Didact Gothic"/>
                        </a:rPr>
                        <a:t> </a:t>
                      </a:r>
                      <a:r>
                        <a:rPr lang="es" sz="1500">
                          <a:solidFill>
                            <a:srgbClr val="00FF00"/>
                          </a:solidFill>
                          <a:highlight>
                            <a:srgbClr val="000000"/>
                          </a:highlight>
                          <a:latin typeface="Didact Gothic"/>
                          <a:ea typeface="Didact Gothic"/>
                          <a:cs typeface="Didact Gothic"/>
                          <a:sym typeface="Didact Gothic"/>
                        </a:rPr>
                        <a:t>master</a:t>
                      </a:r>
                      <a:r>
                        <a:rPr lang="es" sz="1500">
                          <a:solidFill>
                            <a:srgbClr val="FFFF00"/>
                          </a:solidFill>
                          <a:highlight>
                            <a:srgbClr val="000000"/>
                          </a:highlight>
                          <a:latin typeface="Didact Gothic"/>
                          <a:ea typeface="Didact Gothic"/>
                          <a:cs typeface="Didact Gothic"/>
                          <a:sym typeface="Didact Gothic"/>
                        </a:rPr>
                        <a:t>)</a:t>
                      </a:r>
                      <a:endParaRPr sz="1500">
                        <a:solidFill>
                          <a:srgbClr val="FF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Author: John Doe &lt;johndoe@example.com&gt;</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Date:   Sat May 22 18:53:24 2020 -0300</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a:t>
                      </a:r>
                      <a:r>
                        <a:rPr lang="es" sz="1500">
                          <a:solidFill>
                            <a:srgbClr val="F3F3F3"/>
                          </a:solidFill>
                          <a:highlight>
                            <a:schemeClr val="dk1"/>
                          </a:highlight>
                          <a:latin typeface="Didact Gothic"/>
                          <a:ea typeface="Didact Gothic"/>
                          <a:cs typeface="Didact Gothic"/>
                          <a:sym typeface="Didact Gothic"/>
                        </a:rPr>
                        <a:t>Primer archivo del repositorio</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Git Log</a:t>
            </a:r>
            <a:endParaRPr b="1" sz="4000">
              <a:solidFill>
                <a:srgbClr val="EAFF6A"/>
              </a:solidFill>
              <a:latin typeface="DM Sans"/>
              <a:ea typeface="DM Sans"/>
              <a:cs typeface="DM Sans"/>
              <a:sym typeface="DM Sans"/>
            </a:endParaRPr>
          </a:p>
        </p:txBody>
      </p:sp>
      <p:sp>
        <p:nvSpPr>
          <p:cNvPr id="660" name="Google Shape;660;p134"/>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La documentación de git log es superextensa, por eso puedes indagar en el siguiente link </a:t>
            </a:r>
            <a:r>
              <a:rPr lang="es" sz="2500" u="sng">
                <a:solidFill>
                  <a:srgbClr val="83AEFB"/>
                </a:solidFill>
                <a:latin typeface="DM Sans"/>
                <a:ea typeface="DM Sans"/>
                <a:cs typeface="DM Sans"/>
                <a:sym typeface="DM Sans"/>
                <a:hlinkClick r:id="rId3">
                  <a:extLst>
                    <a:ext uri="{A12FA001-AC4F-418D-AE19-62706E023703}">
                      <ahyp:hlinkClr val="tx"/>
                    </a:ext>
                  </a:extLst>
                </a:hlinkClick>
              </a:rPr>
              <a:t>Git-Scm</a:t>
            </a:r>
            <a:endParaRPr b="1" sz="2500">
              <a:solidFill>
                <a:srgbClr val="83AEFB"/>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3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Ramas</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Ramas</a:t>
            </a:r>
            <a:endParaRPr b="1" sz="4000">
              <a:solidFill>
                <a:schemeClr val="dk1"/>
              </a:solidFill>
              <a:latin typeface="DM Sans"/>
              <a:ea typeface="DM Sans"/>
              <a:cs typeface="DM Sans"/>
              <a:sym typeface="DM Sans"/>
            </a:endParaRPr>
          </a:p>
        </p:txBody>
      </p:sp>
      <p:sp>
        <p:nvSpPr>
          <p:cNvPr id="671" name="Google Shape;671;p136"/>
          <p:cNvSpPr txBox="1"/>
          <p:nvPr/>
        </p:nvSpPr>
        <p:spPr>
          <a:xfrm>
            <a:off x="473350" y="1908175"/>
            <a:ext cx="5836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añadir una nueva función o solucionar un error (sin importar su tamaño), generas una nueva rama para alojar estos cambios. Esto te da la oportunidad de organizarte mejor con los cambios o correcciones experimentales.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👉Podemos crear una rama escribiendo</a:t>
            </a:r>
            <a:endParaRPr sz="1350">
              <a:latin typeface="DM Sans"/>
              <a:ea typeface="DM Sans"/>
              <a:cs typeface="DM Sans"/>
              <a:sym typeface="DM Sans"/>
            </a:endParaRPr>
          </a:p>
          <a:p>
            <a:pPr indent="0" lvl="0" marL="0" rtl="0" algn="l">
              <a:spcBef>
                <a:spcPts val="0"/>
              </a:spcBef>
              <a:spcAft>
                <a:spcPts val="0"/>
              </a:spcAft>
              <a:buNone/>
            </a:pPr>
            <a:r>
              <a:rPr lang="es" sz="1350">
                <a:highlight>
                  <a:schemeClr val="accent6"/>
                </a:highlight>
                <a:latin typeface="DM Sans"/>
                <a:ea typeface="DM Sans"/>
                <a:cs typeface="DM Sans"/>
                <a:sym typeface="DM Sans"/>
              </a:rPr>
              <a:t>“git branch mi-rama”</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Ramas</a:t>
            </a:r>
            <a:endParaRPr b="1" sz="4000">
              <a:solidFill>
                <a:schemeClr val="dk1"/>
              </a:solidFill>
              <a:latin typeface="DM Sans"/>
              <a:ea typeface="DM Sans"/>
              <a:cs typeface="DM Sans"/>
              <a:sym typeface="DM Sans"/>
            </a:endParaRPr>
          </a:p>
        </p:txBody>
      </p:sp>
      <p:grpSp>
        <p:nvGrpSpPr>
          <p:cNvPr id="677" name="Google Shape;677;p137"/>
          <p:cNvGrpSpPr/>
          <p:nvPr/>
        </p:nvGrpSpPr>
        <p:grpSpPr>
          <a:xfrm>
            <a:off x="970550" y="1497161"/>
            <a:ext cx="5344440" cy="3057276"/>
            <a:chOff x="938625" y="858975"/>
            <a:chExt cx="5991525" cy="3637450"/>
          </a:xfrm>
        </p:grpSpPr>
        <p:pic>
          <p:nvPicPr>
            <p:cNvPr id="678" name="Google Shape;678;p137"/>
            <p:cNvPicPr preferRelativeResize="0"/>
            <p:nvPr/>
          </p:nvPicPr>
          <p:blipFill>
            <a:blip r:embed="rId3">
              <a:alphaModFix/>
            </a:blip>
            <a:stretch>
              <a:fillRect/>
            </a:stretch>
          </p:blipFill>
          <p:spPr>
            <a:xfrm>
              <a:off x="938625" y="911750"/>
              <a:ext cx="5948199" cy="3584675"/>
            </a:xfrm>
            <a:prstGeom prst="rect">
              <a:avLst/>
            </a:prstGeom>
            <a:noFill/>
            <a:ln>
              <a:noFill/>
            </a:ln>
          </p:spPr>
        </p:pic>
        <p:sp>
          <p:nvSpPr>
            <p:cNvPr id="679" name="Google Shape;679;p137"/>
            <p:cNvSpPr/>
            <p:nvPr/>
          </p:nvSpPr>
          <p:spPr>
            <a:xfrm>
              <a:off x="5614950" y="3876661"/>
              <a:ext cx="1315200" cy="555900"/>
            </a:xfrm>
            <a:prstGeom prst="rect">
              <a:avLst/>
            </a:prstGeom>
            <a:solidFill>
              <a:srgbClr val="93C47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Gran cambio</a:t>
              </a:r>
              <a:endParaRPr b="1" sz="1000"/>
            </a:p>
            <a:p>
              <a:pPr indent="0" lvl="0" marL="0" rtl="0" algn="ctr">
                <a:spcBef>
                  <a:spcPts val="0"/>
                </a:spcBef>
                <a:spcAft>
                  <a:spcPts val="0"/>
                </a:spcAft>
                <a:buNone/>
              </a:pPr>
              <a:r>
                <a:rPr b="1" lang="es" sz="1000"/>
                <a:t>(feature)</a:t>
              </a:r>
              <a:endParaRPr b="1" sz="1000"/>
            </a:p>
          </p:txBody>
        </p:sp>
        <p:sp>
          <p:nvSpPr>
            <p:cNvPr id="680" name="Google Shape;680;p137"/>
            <p:cNvSpPr/>
            <p:nvPr/>
          </p:nvSpPr>
          <p:spPr>
            <a:xfrm>
              <a:off x="2082825" y="85897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Pequeño Cambio (feature)</a:t>
              </a:r>
              <a:endParaRPr b="1" sz="1000"/>
            </a:p>
          </p:txBody>
        </p:sp>
        <p:sp>
          <p:nvSpPr>
            <p:cNvPr id="681" name="Google Shape;681;p137"/>
            <p:cNvSpPr/>
            <p:nvPr/>
          </p:nvSpPr>
          <p:spPr>
            <a:xfrm>
              <a:off x="4185750" y="14620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Rama Principal</a:t>
              </a:r>
              <a:endParaRPr b="1" sz="1000"/>
            </a:p>
            <a:p>
              <a:pPr indent="0" lvl="0" marL="0" rtl="0" algn="ctr">
                <a:spcBef>
                  <a:spcPts val="0"/>
                </a:spcBef>
                <a:spcAft>
                  <a:spcPts val="0"/>
                </a:spcAft>
                <a:buNone/>
              </a:pPr>
              <a:r>
                <a:rPr b="1" lang="es" sz="1000"/>
                <a:t>(master)</a:t>
              </a:r>
              <a:endParaRPr b="1" sz="1000"/>
            </a:p>
          </p:txBody>
        </p:sp>
      </p:grpSp>
      <p:sp>
        <p:nvSpPr>
          <p:cNvPr id="682" name="Google Shape;682;p137"/>
          <p:cNvSpPr txBox="1"/>
          <p:nvPr/>
        </p:nvSpPr>
        <p:spPr>
          <a:xfrm>
            <a:off x="6393250" y="2521371"/>
            <a:ext cx="1780200" cy="70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350">
                <a:solidFill>
                  <a:schemeClr val="dk1"/>
                </a:solidFill>
                <a:latin typeface="DM Sans"/>
                <a:ea typeface="DM Sans"/>
                <a:cs typeface="DM Sans"/>
                <a:sym typeface="DM Sans"/>
              </a:rPr>
              <a:t>👈</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Así funciona</a:t>
            </a:r>
            <a:endParaRPr sz="135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3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Branch: creando ramas</a:t>
            </a:r>
            <a:endParaRPr b="1" sz="3500">
              <a:solidFill>
                <a:schemeClr val="lt1"/>
              </a:solidFill>
              <a:latin typeface="DM Sans"/>
              <a:ea typeface="DM Sans"/>
              <a:cs typeface="DM Sans"/>
              <a:sym typeface="DM Sans"/>
            </a:endParaRPr>
          </a:p>
        </p:txBody>
      </p:sp>
      <p:sp>
        <p:nvSpPr>
          <p:cNvPr id="689" name="Google Shape;689;p138"/>
          <p:cNvSpPr txBox="1"/>
          <p:nvPr/>
        </p:nvSpPr>
        <p:spPr>
          <a:xfrm>
            <a:off x="1461300" y="1275550"/>
            <a:ext cx="59805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Veamos cómo crear una rama. </a:t>
            </a:r>
            <a:endParaRPr sz="1350">
              <a:latin typeface="DM Sans"/>
              <a:ea typeface="DM Sans"/>
              <a:cs typeface="DM Sans"/>
              <a:sym typeface="DM Sans"/>
            </a:endParaRPr>
          </a:p>
        </p:txBody>
      </p:sp>
      <p:graphicFrame>
        <p:nvGraphicFramePr>
          <p:cNvPr id="690" name="Google Shape;690;p138"/>
          <p:cNvGraphicFramePr/>
          <p:nvPr/>
        </p:nvGraphicFramePr>
        <p:xfrm>
          <a:off x="1018800" y="1822550"/>
          <a:ext cx="3000000" cy="3000000"/>
        </p:xfrm>
        <a:graphic>
          <a:graphicData uri="http://schemas.openxmlformats.org/drawingml/2006/table">
            <a:tbl>
              <a:tblPr>
                <a:noFill/>
                <a:tableStyleId>{322EC54B-9BC6-4743-AC16-29CC6F45269B}</a:tableStyleId>
              </a:tblPr>
              <a:tblGrid>
                <a:gridCol w="7106400"/>
              </a:tblGrid>
              <a:tr h="12700">
                <a:tc>
                  <a:txBody>
                    <a:bodyPr/>
                    <a:lstStyle/>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1: Verifico en cuál rama estoy */</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FF"/>
                          </a:solidFill>
                          <a:highlight>
                            <a:srgbClr val="000000"/>
                          </a:highlight>
                          <a:latin typeface="Didact Gothic"/>
                          <a:ea typeface="Didact Gothic"/>
                          <a:cs typeface="Didact Gothic"/>
                          <a:sym typeface="Didact Gothic"/>
                        </a:rPr>
                        <a:t>*master</a:t>
                      </a:r>
                      <a:endParaRPr>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434343"/>
                          </a:solidFill>
                          <a:highlight>
                            <a:srgbClr val="000000"/>
                          </a:highlight>
                          <a:latin typeface="Didact Gothic"/>
                          <a:ea typeface="Didact Gothic"/>
                          <a:cs typeface="Didact Gothic"/>
                          <a:sym typeface="Didact Gothic"/>
                        </a:rPr>
                        <a:t>/* Paso 2. Creo la rama que voy a usar para el cambio */</a:t>
                      </a:r>
                      <a:br>
                        <a:rPr lang="es">
                          <a:solidFill>
                            <a:srgbClr val="00FFFF"/>
                          </a:solidFill>
                          <a:highlight>
                            <a:srgbClr val="000000"/>
                          </a:highlight>
                          <a:latin typeface="Didact Gothic"/>
                          <a:ea typeface="Didact Gothic"/>
                          <a:cs typeface="Didact Gothic"/>
                          <a:sym typeface="Didact Gothic"/>
                        </a:rPr>
                      </a:b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a:t>
                      </a:r>
                      <a:r>
                        <a:rPr lang="es">
                          <a:solidFill>
                            <a:srgbClr val="F3F3F3"/>
                          </a:solidFill>
                          <a:highlight>
                            <a:srgbClr val="000000"/>
                          </a:highlight>
                          <a:latin typeface="Didact Gothic"/>
                          <a:ea typeface="Didact Gothic"/>
                          <a:cs typeface="Didact Gothic"/>
                          <a:sym typeface="Didact Gothic"/>
                        </a:rPr>
                        <a:t> git branch mi_rama</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rgbClr val="000000"/>
                          </a:highlight>
                          <a:latin typeface="Didact Gothic"/>
                          <a:ea typeface="Didact Gothic"/>
                          <a:cs typeface="Didact Gothic"/>
                          <a:sym typeface="Didact Gothic"/>
                        </a:rPr>
                        <a:t>/* Paso 3: Verifico que se creó la rama */</a:t>
                      </a:r>
                      <a:endParaRPr>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 -l</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FF"/>
                          </a:solidFill>
                          <a:highlight>
                            <a:schemeClr val="dk1"/>
                          </a:highlight>
                          <a:latin typeface="Didact Gothic"/>
                          <a:ea typeface="Didact Gothic"/>
                          <a:cs typeface="Didact Gothic"/>
                          <a:sym typeface="Didact Gothic"/>
                        </a:rPr>
                        <a:t>*master</a:t>
                      </a:r>
                      <a:endParaRPr>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FFFFF"/>
                          </a:solidFill>
                          <a:highlight>
                            <a:schemeClr val="dk1"/>
                          </a:highlight>
                          <a:latin typeface="Didact Gothic"/>
                          <a:ea typeface="Didact Gothic"/>
                          <a:cs typeface="Didact Gothic"/>
                          <a:sym typeface="Didact Gothic"/>
                        </a:rPr>
                        <a:t>mi_rama</a:t>
                      </a:r>
                      <a:endParaRPr>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a:t>
                      </a:r>
                      <a:endParaRPr>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3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9"/>
          <p:cNvSpPr txBox="1"/>
          <p:nvPr/>
        </p:nvSpPr>
        <p:spPr>
          <a:xfrm>
            <a:off x="647400" y="345975"/>
            <a:ext cx="78492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Branch: movernos entre ramas</a:t>
            </a:r>
            <a:endParaRPr b="1" sz="3500">
              <a:solidFill>
                <a:schemeClr val="lt1"/>
              </a:solidFill>
              <a:latin typeface="DM Sans"/>
              <a:ea typeface="DM Sans"/>
              <a:cs typeface="DM Sans"/>
              <a:sym typeface="DM Sans"/>
            </a:endParaRPr>
          </a:p>
        </p:txBody>
      </p:sp>
      <p:sp>
        <p:nvSpPr>
          <p:cNvPr id="697" name="Google Shape;697;p139"/>
          <p:cNvSpPr txBox="1"/>
          <p:nvPr/>
        </p:nvSpPr>
        <p:spPr>
          <a:xfrm>
            <a:off x="1461300" y="1275550"/>
            <a:ext cx="59805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¿Será muy complicado hacerlo? </a:t>
            </a:r>
            <a:endParaRPr sz="1350">
              <a:latin typeface="DM Sans"/>
              <a:ea typeface="DM Sans"/>
              <a:cs typeface="DM Sans"/>
              <a:sym typeface="DM Sans"/>
            </a:endParaRPr>
          </a:p>
        </p:txBody>
      </p:sp>
      <p:graphicFrame>
        <p:nvGraphicFramePr>
          <p:cNvPr id="698" name="Google Shape;698;p139"/>
          <p:cNvGraphicFramePr/>
          <p:nvPr/>
        </p:nvGraphicFramePr>
        <p:xfrm>
          <a:off x="939375" y="2054275"/>
          <a:ext cx="3000000" cy="3000000"/>
        </p:xfrm>
        <a:graphic>
          <a:graphicData uri="http://schemas.openxmlformats.org/drawingml/2006/table">
            <a:tbl>
              <a:tblPr>
                <a:noFill/>
                <a:tableStyleId>{322EC54B-9BC6-4743-AC16-29CC6F45269B}</a:tableStyleId>
              </a:tblPr>
              <a:tblGrid>
                <a:gridCol w="7265250"/>
              </a:tblGrid>
              <a:tr h="1981200">
                <a:tc>
                  <a:txBody>
                    <a:bodyPr/>
                    <a:lstStyle/>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Para moverme a la rama que cree uso el comando de git checkout */</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a:t>
                      </a:r>
                      <a:r>
                        <a:rPr lang="es">
                          <a:solidFill>
                            <a:srgbClr val="F3F3F3"/>
                          </a:solidFill>
                          <a:highlight>
                            <a:srgbClr val="000000"/>
                          </a:highlight>
                          <a:latin typeface="Didact Gothic"/>
                          <a:ea typeface="Didact Gothic"/>
                          <a:cs typeface="Didact Gothic"/>
                          <a:sym typeface="Didact Gothic"/>
                        </a:rPr>
                        <a:t> git checkout mi_rama</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F3F3F3"/>
                          </a:solidFill>
                          <a:highlight>
                            <a:srgbClr val="000000"/>
                          </a:highlight>
                          <a:latin typeface="Didact Gothic"/>
                          <a:ea typeface="Didact Gothic"/>
                          <a:cs typeface="Didact Gothic"/>
                          <a:sym typeface="Didact Gothic"/>
                        </a:rPr>
                        <a:t>Switched to branch 'mi_rama'</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rgbClr val="000000"/>
                          </a:highlight>
                          <a:latin typeface="Didact Gothic"/>
                          <a:ea typeface="Didact Gothic"/>
                          <a:cs typeface="Didact Gothic"/>
                          <a:sym typeface="Didact Gothic"/>
                        </a:rPr>
                        <a:t>/* Verifico nuevamente que me movi de rama */</a:t>
                      </a:r>
                      <a:endParaRPr>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 -l</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FFFFF"/>
                          </a:solidFill>
                          <a:highlight>
                            <a:schemeClr val="dk1"/>
                          </a:highlight>
                          <a:latin typeface="Didact Gothic"/>
                          <a:ea typeface="Didact Gothic"/>
                          <a:cs typeface="Didact Gothic"/>
                          <a:sym typeface="Didact Gothic"/>
                        </a:rPr>
                        <a:t>master</a:t>
                      </a:r>
                      <a:endParaRPr>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FF"/>
                          </a:solidFill>
                          <a:highlight>
                            <a:schemeClr val="dk1"/>
                          </a:highlight>
                          <a:latin typeface="Didact Gothic"/>
                          <a:ea typeface="Didact Gothic"/>
                          <a:cs typeface="Didact Gothic"/>
                          <a:sym typeface="Didact Gothic"/>
                        </a:rPr>
                        <a:t>*mi_rama</a:t>
                      </a:r>
                      <a:endParaRPr>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a:t>
                      </a:r>
                      <a:endParaRPr>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4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0"/>
          <p:cNvSpPr txBox="1"/>
          <p:nvPr/>
        </p:nvSpPr>
        <p:spPr>
          <a:xfrm>
            <a:off x="647400" y="345975"/>
            <a:ext cx="78492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Branch D: borrando ramas</a:t>
            </a:r>
            <a:endParaRPr b="1" sz="3500">
              <a:solidFill>
                <a:schemeClr val="lt1"/>
              </a:solidFill>
              <a:latin typeface="DM Sans"/>
              <a:ea typeface="DM Sans"/>
              <a:cs typeface="DM Sans"/>
              <a:sym typeface="DM Sans"/>
            </a:endParaRPr>
          </a:p>
        </p:txBody>
      </p:sp>
      <p:sp>
        <p:nvSpPr>
          <p:cNvPr id="705" name="Google Shape;705;p140"/>
          <p:cNvSpPr txBox="1"/>
          <p:nvPr/>
        </p:nvSpPr>
        <p:spPr>
          <a:xfrm>
            <a:off x="1461300" y="1275550"/>
            <a:ext cx="5980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Penúltimo paso </a:t>
            </a:r>
            <a:r>
              <a:rPr lang="es" sz="1800">
                <a:solidFill>
                  <a:schemeClr val="dk1"/>
                </a:solidFill>
                <a:latin typeface="Helvetica Neue Light"/>
                <a:ea typeface="Helvetica Neue Light"/>
                <a:cs typeface="Helvetica Neue Light"/>
                <a:sym typeface="Helvetica Neue Light"/>
              </a:rPr>
              <a:t>😉</a:t>
            </a:r>
            <a:r>
              <a:rPr lang="es" sz="1350">
                <a:latin typeface="DM Sans"/>
                <a:ea typeface="DM Sans"/>
                <a:cs typeface="DM Sans"/>
                <a:sym typeface="DM Sans"/>
              </a:rPr>
              <a:t> </a:t>
            </a:r>
            <a:endParaRPr sz="1350">
              <a:latin typeface="DM Sans"/>
              <a:ea typeface="DM Sans"/>
              <a:cs typeface="DM Sans"/>
              <a:sym typeface="DM Sans"/>
            </a:endParaRPr>
          </a:p>
        </p:txBody>
      </p:sp>
      <p:graphicFrame>
        <p:nvGraphicFramePr>
          <p:cNvPr id="706" name="Google Shape;706;p140"/>
          <p:cNvGraphicFramePr/>
          <p:nvPr/>
        </p:nvGraphicFramePr>
        <p:xfrm>
          <a:off x="925875" y="1737238"/>
          <a:ext cx="3000000" cy="3000000"/>
        </p:xfrm>
        <a:graphic>
          <a:graphicData uri="http://schemas.openxmlformats.org/drawingml/2006/table">
            <a:tbl>
              <a:tblPr>
                <a:noFill/>
                <a:tableStyleId>{322EC54B-9BC6-4743-AC16-29CC6F45269B}</a:tableStyleId>
              </a:tblPr>
              <a:tblGrid>
                <a:gridCol w="7292250"/>
              </a:tblGrid>
              <a:tr h="2643525">
                <a:tc>
                  <a:txBody>
                    <a:bodyPr/>
                    <a:lstStyle/>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1: Me muevo a la rama principal “master” */</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checkout master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rgbClr val="000000"/>
                          </a:highlight>
                          <a:latin typeface="Didact Gothic"/>
                          <a:ea typeface="Didact Gothic"/>
                          <a:cs typeface="Didact Gothic"/>
                          <a:sym typeface="Didact Gothic"/>
                        </a:rPr>
                        <a:t>/* Paso 2: Verificar que se está en la rama de master */</a:t>
                      </a:r>
                      <a:endParaRPr>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FF"/>
                          </a:solidFill>
                          <a:highlight>
                            <a:schemeClr val="dk1"/>
                          </a:highlight>
                          <a:latin typeface="Didact Gothic"/>
                          <a:ea typeface="Didact Gothic"/>
                          <a:cs typeface="Didact Gothic"/>
                          <a:sym typeface="Didact Gothic"/>
                        </a:rPr>
                        <a:t>*master</a:t>
                      </a:r>
                      <a:endParaRPr>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FFFFF"/>
                          </a:solidFill>
                          <a:highlight>
                            <a:schemeClr val="dk1"/>
                          </a:highlight>
                          <a:latin typeface="Didact Gothic"/>
                          <a:ea typeface="Didact Gothic"/>
                          <a:cs typeface="Didact Gothic"/>
                          <a:sym typeface="Didact Gothic"/>
                        </a:rPr>
                        <a:t>mi_rama</a:t>
                      </a:r>
                      <a:endParaRPr>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rgbClr val="000000"/>
                          </a:highlight>
                          <a:latin typeface="Didact Gothic"/>
                          <a:ea typeface="Didact Gothic"/>
                          <a:cs typeface="Didact Gothic"/>
                          <a:sym typeface="Didact Gothic"/>
                        </a:rPr>
                        <a:t>/* Paso 3: Procedo a borrar la rama que ya no voy a usar */</a:t>
                      </a:r>
                      <a:br>
                        <a:rPr lang="es">
                          <a:solidFill>
                            <a:srgbClr val="00FFFF"/>
                          </a:solidFill>
                          <a:highlight>
                            <a:srgbClr val="000000"/>
                          </a:highlight>
                          <a:latin typeface="Didact Gothic"/>
                          <a:ea typeface="Didact Gothic"/>
                          <a:cs typeface="Didact Gothic"/>
                          <a:sym typeface="Didact Gothic"/>
                        </a:rPr>
                      </a:b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a:t>
                      </a:r>
                      <a:r>
                        <a:rPr lang="es">
                          <a:solidFill>
                            <a:srgbClr val="F3F3F3"/>
                          </a:solidFill>
                          <a:highlight>
                            <a:srgbClr val="000000"/>
                          </a:highlight>
                          <a:latin typeface="Didact Gothic"/>
                          <a:ea typeface="Didact Gothic"/>
                          <a:cs typeface="Didact Gothic"/>
                          <a:sym typeface="Didact Gothic"/>
                        </a:rPr>
                        <a:t> git branch -D mi_rama</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Deleted branch </a:t>
                      </a:r>
                      <a:r>
                        <a:rPr lang="es">
                          <a:solidFill>
                            <a:srgbClr val="F3F3F3"/>
                          </a:solidFill>
                          <a:highlight>
                            <a:schemeClr val="dk1"/>
                          </a:highlight>
                          <a:latin typeface="Didact Gothic"/>
                          <a:ea typeface="Didact Gothic"/>
                          <a:cs typeface="Didact Gothic"/>
                          <a:sym typeface="Didact Gothic"/>
                        </a:rPr>
                        <a:t>mi_rama</a:t>
                      </a:r>
                      <a:r>
                        <a:rPr lang="es">
                          <a:solidFill>
                            <a:srgbClr val="F3F3F3"/>
                          </a:solidFill>
                          <a:highlight>
                            <a:srgbClr val="000000"/>
                          </a:highlight>
                          <a:latin typeface="Didact Gothic"/>
                          <a:ea typeface="Didact Gothic"/>
                          <a:cs typeface="Didact Gothic"/>
                          <a:sym typeface="Didact Gothic"/>
                        </a:rPr>
                        <a:t> (was 6d6c28c)</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4: Verificar que se borró la rama*/</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FF"/>
                          </a:solidFill>
                          <a:highlight>
                            <a:schemeClr val="dk1"/>
                          </a:highlight>
                          <a:latin typeface="Didact Gothic"/>
                          <a:ea typeface="Didact Gothic"/>
                          <a:cs typeface="Didact Gothic"/>
                          <a:sym typeface="Didact Gothic"/>
                        </a:rPr>
                        <a:t>*master</a:t>
                      </a:r>
                      <a:endParaRPr>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checkouts: listar commits</a:t>
            </a:r>
            <a:endParaRPr b="1" sz="4000">
              <a:solidFill>
                <a:schemeClr val="dk1"/>
              </a:solidFill>
              <a:latin typeface="DM Sans"/>
              <a:ea typeface="DM Sans"/>
              <a:cs typeface="DM Sans"/>
              <a:sym typeface="DM Sans"/>
            </a:endParaRPr>
          </a:p>
        </p:txBody>
      </p:sp>
      <p:sp>
        <p:nvSpPr>
          <p:cNvPr id="712" name="Google Shape;712;p141"/>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Así como nos movemos entre ramas, nos podemos mover entre commits. Recuerden que al hacer cambios, adherirlos y comitearlos, se crea un historial de dichos cambios, los logs.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13" name="Google Shape;713;p141"/>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posibilidad de volver a un commit en específico es una ventaja de los controladores de versiones, que permiten volver a un estado anterior si se presenta un problema, error o cambio inesperado.</a:t>
            </a:r>
            <a:endParaRPr sz="1350">
              <a:latin typeface="DM Sans"/>
              <a:ea typeface="DM Sans"/>
              <a:cs typeface="DM Sans"/>
              <a:sym typeface="DM Sans"/>
            </a:endParaRPr>
          </a:p>
        </p:txBody>
      </p:sp>
      <p:pic>
        <p:nvPicPr>
          <p:cNvPr id="714" name="Google Shape;714;p141"/>
          <p:cNvPicPr preferRelativeResize="0"/>
          <p:nvPr/>
        </p:nvPicPr>
        <p:blipFill>
          <a:blip r:embed="rId3">
            <a:alphaModFix/>
          </a:blip>
          <a:stretch>
            <a:fillRect/>
          </a:stretch>
        </p:blipFill>
        <p:spPr>
          <a:xfrm>
            <a:off x="3853078" y="3519125"/>
            <a:ext cx="792399" cy="792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9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363" name="Google Shape;363;p9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7"/>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365" name="Google Shape;365;p97"/>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366" name="Google Shape;366;p97"/>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checkouts listar commits</a:t>
            </a:r>
            <a:endParaRPr b="1" sz="4000">
              <a:solidFill>
                <a:schemeClr val="dk1"/>
              </a:solidFill>
              <a:latin typeface="DM Sans"/>
              <a:ea typeface="DM Sans"/>
              <a:cs typeface="DM Sans"/>
              <a:sym typeface="DM Sans"/>
            </a:endParaRPr>
          </a:p>
        </p:txBody>
      </p:sp>
      <p:sp>
        <p:nvSpPr>
          <p:cNvPr id="720" name="Google Shape;720;p142"/>
          <p:cNvSpPr txBox="1"/>
          <p:nvPr/>
        </p:nvSpPr>
        <p:spPr>
          <a:xfrm>
            <a:off x="473350" y="1908175"/>
            <a:ext cx="5827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Comenzamos listando. </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721" name="Google Shape;721;p142"/>
          <p:cNvGraphicFramePr/>
          <p:nvPr/>
        </p:nvGraphicFramePr>
        <p:xfrm>
          <a:off x="655625" y="2431100"/>
          <a:ext cx="3000000" cy="3000000"/>
        </p:xfrm>
        <a:graphic>
          <a:graphicData uri="http://schemas.openxmlformats.org/drawingml/2006/table">
            <a:tbl>
              <a:tblPr>
                <a:noFill/>
                <a:tableStyleId>{322EC54B-9BC6-4743-AC16-29CC6F45269B}</a:tableStyleId>
              </a:tblPr>
              <a:tblGrid>
                <a:gridCol w="7649050"/>
              </a:tblGrid>
              <a:tr h="12700">
                <a:tc>
                  <a:txBody>
                    <a:bodyPr/>
                    <a:lstStyle/>
                    <a:p>
                      <a:pPr indent="0" lvl="0" marL="0" rtl="0" algn="l">
                        <a:spcBef>
                          <a:spcPts val="0"/>
                        </a:spcBef>
                        <a:spcAft>
                          <a:spcPts val="0"/>
                        </a:spcAft>
                        <a:buNone/>
                      </a:pPr>
                      <a:r>
                        <a:rPr lang="es" sz="1500">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500">
                        <a:solidFill>
                          <a:srgbClr val="999999"/>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rgbClr val="000000"/>
                          </a:highlight>
                          <a:latin typeface="Didact Gothic"/>
                          <a:ea typeface="Didact Gothic"/>
                          <a:cs typeface="Didact Gothic"/>
                          <a:sym typeface="Didact Gothic"/>
                        </a:rPr>
                        <a:t>$ git log --oneline</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FFF00"/>
                          </a:solidFill>
                          <a:highlight>
                            <a:srgbClr val="000000"/>
                          </a:highlight>
                          <a:latin typeface="Didact Gothic"/>
                          <a:ea typeface="Didact Gothic"/>
                          <a:cs typeface="Didact Gothic"/>
                          <a:sym typeface="Didact Gothic"/>
                        </a:rPr>
                        <a:t>fc59b88 (</a:t>
                      </a:r>
                      <a:r>
                        <a:rPr lang="es" sz="1500">
                          <a:solidFill>
                            <a:srgbClr val="00FF00"/>
                          </a:solidFill>
                          <a:highlight>
                            <a:srgbClr val="000000"/>
                          </a:highlight>
                          <a:latin typeface="Didact Gothic"/>
                          <a:ea typeface="Didact Gothic"/>
                          <a:cs typeface="Didact Gothic"/>
                          <a:sym typeface="Didact Gothic"/>
                        </a:rPr>
                        <a:t>HEAD</a:t>
                      </a:r>
                      <a:r>
                        <a:rPr lang="es" sz="1500">
                          <a:solidFill>
                            <a:srgbClr val="FFFF00"/>
                          </a:solidFill>
                          <a:highlight>
                            <a:srgbClr val="000000"/>
                          </a:highlight>
                          <a:latin typeface="Didact Gothic"/>
                          <a:ea typeface="Didact Gothic"/>
                          <a:cs typeface="Didact Gothic"/>
                          <a:sym typeface="Didact Gothic"/>
                        </a:rPr>
                        <a:t> -&gt; </a:t>
                      </a:r>
                      <a:r>
                        <a:rPr lang="es" sz="1500">
                          <a:solidFill>
                            <a:srgbClr val="00FFFF"/>
                          </a:solidFill>
                          <a:highlight>
                            <a:srgbClr val="000000"/>
                          </a:highlight>
                          <a:latin typeface="Didact Gothic"/>
                          <a:ea typeface="Didact Gothic"/>
                          <a:cs typeface="Didact Gothic"/>
                          <a:sym typeface="Didact Gothic"/>
                        </a:rPr>
                        <a:t>nueva_rama</a:t>
                      </a:r>
                      <a:r>
                        <a:rPr lang="es" sz="1500">
                          <a:solidFill>
                            <a:srgbClr val="FFFF00"/>
                          </a:solidFill>
                          <a:highlight>
                            <a:srgbClr val="000000"/>
                          </a:highlight>
                          <a:latin typeface="Didact Gothic"/>
                          <a:ea typeface="Didact Gothic"/>
                          <a:cs typeface="Didact Gothic"/>
                          <a:sym typeface="Didact Gothic"/>
                        </a:rPr>
                        <a:t>) </a:t>
                      </a:r>
                      <a:r>
                        <a:rPr lang="es" sz="1500">
                          <a:solidFill>
                            <a:srgbClr val="FFFFFF"/>
                          </a:solidFill>
                          <a:highlight>
                            <a:srgbClr val="000000"/>
                          </a:highlight>
                          <a:latin typeface="Didact Gothic"/>
                          <a:ea typeface="Didact Gothic"/>
                          <a:cs typeface="Didact Gothic"/>
                          <a:sym typeface="Didact Gothic"/>
                        </a:rPr>
                        <a:t>Ahora agregamos un título</a:t>
                      </a:r>
                      <a:endParaRPr sz="15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FFF00"/>
                          </a:solidFill>
                          <a:highlight>
                            <a:srgbClr val="000000"/>
                          </a:highlight>
                          <a:latin typeface="Didact Gothic"/>
                          <a:ea typeface="Didact Gothic"/>
                          <a:cs typeface="Didact Gothic"/>
                          <a:sym typeface="Didact Gothic"/>
                        </a:rPr>
                        <a:t>6bcff19 </a:t>
                      </a:r>
                      <a:r>
                        <a:rPr lang="es" sz="1500">
                          <a:solidFill>
                            <a:srgbClr val="FFFFFF"/>
                          </a:solidFill>
                          <a:latin typeface="Didact Gothic"/>
                          <a:ea typeface="Didact Gothic"/>
                          <a:cs typeface="Didact Gothic"/>
                          <a:sym typeface="Didact Gothic"/>
                        </a:rPr>
                        <a:t>Agregar un texto al index.html</a:t>
                      </a:r>
                      <a:endParaRPr sz="15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lang="es" sz="1500">
                          <a:solidFill>
                            <a:srgbClr val="FFFF00"/>
                          </a:solidFill>
                          <a:highlight>
                            <a:srgbClr val="000000"/>
                          </a:highlight>
                          <a:latin typeface="Didact Gothic"/>
                          <a:ea typeface="Didact Gothic"/>
                          <a:cs typeface="Didact Gothic"/>
                          <a:sym typeface="Didact Gothic"/>
                        </a:rPr>
                        <a:t>41e6121 </a:t>
                      </a:r>
                      <a:r>
                        <a:rPr lang="es" sz="1500">
                          <a:solidFill>
                            <a:srgbClr val="00FFFF"/>
                          </a:solidFill>
                          <a:highlight>
                            <a:srgbClr val="000000"/>
                          </a:highlight>
                          <a:latin typeface="Didact Gothic"/>
                          <a:ea typeface="Didact Gothic"/>
                          <a:cs typeface="Didact Gothic"/>
                          <a:sym typeface="Didact Gothic"/>
                        </a:rPr>
                        <a:t>(master) </a:t>
                      </a:r>
                      <a:r>
                        <a:rPr lang="es" sz="1500">
                          <a:solidFill>
                            <a:srgbClr val="FFFFFF"/>
                          </a:solidFill>
                          <a:highlight>
                            <a:srgbClr val="000000"/>
                          </a:highlight>
                          <a:latin typeface="Didact Gothic"/>
                          <a:ea typeface="Didact Gothic"/>
                          <a:cs typeface="Didact Gothic"/>
                          <a:sym typeface="Didact Gothic"/>
                        </a:rPr>
                        <a:t>Primer archivo del repositorio</a:t>
                      </a:r>
                      <a:endParaRPr sz="15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a:t>
                      </a:r>
                      <a:endParaRPr sz="1500">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43"/>
          <p:cNvSpPr txBox="1"/>
          <p:nvPr/>
        </p:nvSpPr>
        <p:spPr>
          <a:xfrm>
            <a:off x="132150" y="601150"/>
            <a:ext cx="8504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checkout: mover a un commit</a:t>
            </a:r>
            <a:endParaRPr b="1" sz="4000">
              <a:solidFill>
                <a:schemeClr val="dk1"/>
              </a:solidFill>
              <a:latin typeface="DM Sans"/>
              <a:ea typeface="DM Sans"/>
              <a:cs typeface="DM Sans"/>
              <a:sym typeface="DM Sans"/>
            </a:endParaRPr>
          </a:p>
        </p:txBody>
      </p:sp>
      <p:graphicFrame>
        <p:nvGraphicFramePr>
          <p:cNvPr id="727" name="Google Shape;727;p143"/>
          <p:cNvGraphicFramePr/>
          <p:nvPr/>
        </p:nvGraphicFramePr>
        <p:xfrm>
          <a:off x="713200" y="1822075"/>
          <a:ext cx="3000000" cy="3000000"/>
        </p:xfrm>
        <a:graphic>
          <a:graphicData uri="http://schemas.openxmlformats.org/drawingml/2006/table">
            <a:tbl>
              <a:tblPr>
                <a:noFill/>
                <a:tableStyleId>{322EC54B-9BC6-4743-AC16-29CC6F45269B}</a:tableStyleId>
              </a:tblPr>
              <a:tblGrid>
                <a:gridCol w="7342000"/>
              </a:tblGrid>
              <a:tr h="2895075">
                <a:tc>
                  <a:txBody>
                    <a:bodyPr/>
                    <a:lstStyle/>
                    <a:p>
                      <a:pPr indent="0" lvl="0" marL="0" rtl="0" algn="l">
                        <a:spcBef>
                          <a:spcPts val="0"/>
                        </a:spcBef>
                        <a:spcAft>
                          <a:spcPts val="0"/>
                        </a:spcAft>
                        <a:buNone/>
                      </a:pPr>
                      <a:r>
                        <a:rPr lang="es" sz="1200">
                          <a:solidFill>
                            <a:srgbClr val="999999"/>
                          </a:solidFill>
                          <a:highlight>
                            <a:schemeClr val="dk1"/>
                          </a:highlight>
                          <a:latin typeface="Didact Gothic"/>
                          <a:ea typeface="Didact Gothic"/>
                          <a:cs typeface="Didact Gothic"/>
                          <a:sym typeface="Didact Gothic"/>
                        </a:rPr>
                        <a:t>/* Supongamos que me equivoqué en agregar el título, quiero volver al punto anterior del texto, busco el número de commit y muevo hacia ese punto */</a:t>
                      </a:r>
                      <a:endParaRPr sz="12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00FF00"/>
                          </a:solidFill>
                          <a:highlight>
                            <a:schemeClr val="dk1"/>
                          </a:highlight>
                          <a:latin typeface="Didact Gothic"/>
                          <a:ea typeface="Didact Gothic"/>
                          <a:cs typeface="Didact Gothic"/>
                          <a:sym typeface="Didact Gothic"/>
                        </a:rPr>
                        <a:t>john@MyShopSolutions</a:t>
                      </a:r>
                      <a:r>
                        <a:rPr lang="es" sz="1200">
                          <a:solidFill>
                            <a:srgbClr val="FF00FF"/>
                          </a:solidFill>
                          <a:highlight>
                            <a:schemeClr val="dk1"/>
                          </a:highlight>
                          <a:latin typeface="Didact Gothic"/>
                          <a:ea typeface="Didact Gothic"/>
                          <a:cs typeface="Didact Gothic"/>
                          <a:sym typeface="Didact Gothic"/>
                        </a:rPr>
                        <a:t> :~</a:t>
                      </a:r>
                      <a:r>
                        <a:rPr lang="es" sz="1200">
                          <a:solidFill>
                            <a:srgbClr val="FFFF00"/>
                          </a:solidFill>
                          <a:highlight>
                            <a:schemeClr val="dk1"/>
                          </a:highlight>
                          <a:latin typeface="Didact Gothic"/>
                          <a:ea typeface="Didact Gothic"/>
                          <a:cs typeface="Didact Gothic"/>
                          <a:sym typeface="Didact Gothic"/>
                        </a:rPr>
                        <a:t>/Documents/Proyectos_Coder/mi_repositorio</a:t>
                      </a:r>
                      <a:r>
                        <a:rPr lang="es" sz="1200">
                          <a:solidFill>
                            <a:srgbClr val="F3F3F3"/>
                          </a:solidFill>
                          <a:highlight>
                            <a:srgbClr val="000000"/>
                          </a:highlight>
                          <a:latin typeface="Didact Gothic"/>
                          <a:ea typeface="Didact Gothic"/>
                          <a:cs typeface="Didact Gothic"/>
                          <a:sym typeface="Didact Gothic"/>
                        </a:rPr>
                        <a:t>$ git checkout </a:t>
                      </a:r>
                      <a:r>
                        <a:rPr lang="es" sz="1200">
                          <a:solidFill>
                            <a:srgbClr val="FFFFFF"/>
                          </a:solidFill>
                          <a:highlight>
                            <a:schemeClr val="dk1"/>
                          </a:highlight>
                          <a:latin typeface="Didact Gothic"/>
                          <a:ea typeface="Didact Gothic"/>
                          <a:cs typeface="Didact Gothic"/>
                          <a:sym typeface="Didact Gothic"/>
                        </a:rPr>
                        <a:t>6bcff19</a:t>
                      </a:r>
                      <a:endParaRPr sz="12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Note: checking out </a:t>
                      </a:r>
                      <a:r>
                        <a:rPr lang="es" sz="1200">
                          <a:solidFill>
                            <a:srgbClr val="FFFFFF"/>
                          </a:solidFill>
                          <a:highlight>
                            <a:schemeClr val="dk1"/>
                          </a:highlight>
                          <a:latin typeface="Didact Gothic"/>
                          <a:ea typeface="Didact Gothic"/>
                          <a:cs typeface="Didact Gothic"/>
                          <a:sym typeface="Didact Gothic"/>
                        </a:rPr>
                        <a:t>6bcff19</a:t>
                      </a:r>
                      <a:r>
                        <a:rPr lang="es" sz="1200">
                          <a:solidFill>
                            <a:srgbClr val="F3F3F3"/>
                          </a:solidFill>
                          <a:highlight>
                            <a:srgbClr val="000000"/>
                          </a:highlight>
                          <a:latin typeface="Didact Gothic"/>
                          <a:ea typeface="Didact Gothic"/>
                          <a:cs typeface="Didact Gothic"/>
                          <a:sym typeface="Didact Gothic"/>
                        </a:rPr>
                        <a:t>.</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You are in 'detached HEAD' state. You can look around, make experimental</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changes and commit them, and you can discard any commits you make in this</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state without impacting any branches by performing another checkout.</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If you want to create a new branch to retain commits you create, you may</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do so (now or later) by using -b with the checkout command again. Example:</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  git checkout -b &lt;new-branch-name&gt;</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HEAD is now at </a:t>
                      </a:r>
                      <a:r>
                        <a:rPr lang="es" sz="1200">
                          <a:solidFill>
                            <a:srgbClr val="FFFFFF"/>
                          </a:solidFill>
                          <a:highlight>
                            <a:schemeClr val="dk1"/>
                          </a:highlight>
                          <a:latin typeface="Didact Gothic"/>
                          <a:ea typeface="Didact Gothic"/>
                          <a:cs typeface="Didact Gothic"/>
                          <a:sym typeface="Didact Gothic"/>
                        </a:rPr>
                        <a:t>6bcff19</a:t>
                      </a:r>
                      <a:r>
                        <a:rPr lang="es" sz="1200">
                          <a:solidFill>
                            <a:srgbClr val="F3F3F3"/>
                          </a:solidFill>
                          <a:highlight>
                            <a:srgbClr val="000000"/>
                          </a:highlight>
                          <a:latin typeface="Didact Gothic"/>
                          <a:ea typeface="Didact Gothic"/>
                          <a:cs typeface="Didact Gothic"/>
                          <a:sym typeface="Didact Gothic"/>
                        </a:rPr>
                        <a:t>... Agregar un texto al index.html</a:t>
                      </a:r>
                      <a:endParaRPr sz="12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44"/>
          <p:cNvSpPr txBox="1"/>
          <p:nvPr/>
        </p:nvSpPr>
        <p:spPr>
          <a:xfrm>
            <a:off x="132150" y="601150"/>
            <a:ext cx="8504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checkout: movernos a un commit</a:t>
            </a:r>
            <a:endParaRPr b="1" sz="4000">
              <a:solidFill>
                <a:schemeClr val="dk1"/>
              </a:solidFill>
              <a:latin typeface="DM Sans"/>
              <a:ea typeface="DM Sans"/>
              <a:cs typeface="DM Sans"/>
              <a:sym typeface="DM Sans"/>
            </a:endParaRPr>
          </a:p>
        </p:txBody>
      </p:sp>
      <p:graphicFrame>
        <p:nvGraphicFramePr>
          <p:cNvPr id="733" name="Google Shape;733;p144"/>
          <p:cNvGraphicFramePr/>
          <p:nvPr/>
        </p:nvGraphicFramePr>
        <p:xfrm>
          <a:off x="382275" y="2097150"/>
          <a:ext cx="3000000" cy="3000000"/>
        </p:xfrm>
        <a:graphic>
          <a:graphicData uri="http://schemas.openxmlformats.org/drawingml/2006/table">
            <a:tbl>
              <a:tblPr>
                <a:noFill/>
                <a:tableStyleId>{322EC54B-9BC6-4743-AC16-29CC6F45269B}</a:tableStyleId>
              </a:tblPr>
              <a:tblGrid>
                <a:gridCol w="8379450"/>
              </a:tblGrid>
              <a:tr h="2233950">
                <a:tc>
                  <a:txBody>
                    <a:bodyPr/>
                    <a:lstStyle/>
                    <a:p>
                      <a:pPr indent="0" lvl="0" marL="0" rtl="0" algn="l">
                        <a:spcBef>
                          <a:spcPts val="0"/>
                        </a:spcBef>
                        <a:spcAft>
                          <a:spcPts val="0"/>
                        </a:spcAft>
                        <a:buNone/>
                      </a:pPr>
                      <a:r>
                        <a:rPr lang="es" sz="1800">
                          <a:solidFill>
                            <a:srgbClr val="999999"/>
                          </a:solidFill>
                          <a:highlight>
                            <a:schemeClr val="dk1"/>
                          </a:highlight>
                          <a:latin typeface="Didact Gothic"/>
                          <a:ea typeface="Didact Gothic"/>
                          <a:cs typeface="Didact Gothic"/>
                          <a:sym typeface="Didact Gothic"/>
                        </a:rPr>
                        <a:t>/* Si verifico donde estoy parado co git branch se puede observar que se está en el commit y el index.html ha cambiado*/</a:t>
                      </a:r>
                      <a:endParaRPr sz="18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rgbClr val="000000"/>
                          </a:highlight>
                          <a:latin typeface="Didact Gothic"/>
                          <a:ea typeface="Didact Gothic"/>
                          <a:cs typeface="Didact Gothic"/>
                          <a:sym typeface="Didact Gothic"/>
                        </a:rPr>
                        <a:t>$ git branch</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FF"/>
                          </a:solidFill>
                          <a:highlight>
                            <a:srgbClr val="000000"/>
                          </a:highlight>
                          <a:latin typeface="Didact Gothic"/>
                          <a:ea typeface="Didact Gothic"/>
                          <a:cs typeface="Didact Gothic"/>
                          <a:sym typeface="Didact Gothic"/>
                        </a:rPr>
                        <a:t>* (HEAD detached at 6bcff19)</a:t>
                      </a:r>
                      <a:endParaRPr sz="18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nueva_rama</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chemeClr val="dk1"/>
                          </a:highlight>
                          <a:latin typeface="Didact Gothic"/>
                          <a:ea typeface="Didact Gothic"/>
                          <a:cs typeface="Didact Gothic"/>
                          <a:sym typeface="Didact Gothic"/>
                        </a:rPr>
                        <a:t>$</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fusionar (merge)</a:t>
            </a:r>
            <a:endParaRPr b="1" sz="4000">
              <a:solidFill>
                <a:schemeClr val="dk1"/>
              </a:solidFill>
              <a:latin typeface="DM Sans"/>
              <a:ea typeface="DM Sans"/>
              <a:cs typeface="DM Sans"/>
              <a:sym typeface="DM Sans"/>
            </a:endParaRPr>
          </a:p>
        </p:txBody>
      </p:sp>
      <p:sp>
        <p:nvSpPr>
          <p:cNvPr id="739" name="Google Shape;739;p145"/>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Una vez que tenemos una rama (o más), podemos experimentar características nuevas.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Para luego </a:t>
            </a:r>
            <a:r>
              <a:rPr b="1" lang="es" sz="1350">
                <a:solidFill>
                  <a:schemeClr val="dk1"/>
                </a:solidFill>
                <a:latin typeface="DM Sans"/>
                <a:ea typeface="DM Sans"/>
                <a:cs typeface="DM Sans"/>
                <a:sym typeface="DM Sans"/>
              </a:rPr>
              <a:t>FUSIONARLAS</a:t>
            </a:r>
            <a:r>
              <a:rPr lang="es" sz="1350">
                <a:solidFill>
                  <a:schemeClr val="dk1"/>
                </a:solidFill>
                <a:latin typeface="DM Sans"/>
                <a:ea typeface="DM Sans"/>
                <a:cs typeface="DM Sans"/>
                <a:sym typeface="DM Sans"/>
              </a:rPr>
              <a:t> con la rama </a:t>
            </a:r>
            <a:r>
              <a:rPr b="1" lang="es" sz="1350">
                <a:solidFill>
                  <a:schemeClr val="dk1"/>
                </a:solidFill>
                <a:latin typeface="DM Sans"/>
                <a:ea typeface="DM Sans"/>
                <a:cs typeface="DM Sans"/>
                <a:sym typeface="DM Sans"/>
              </a:rPr>
              <a:t>MASTER</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continuación veamos cómo hacerlo…</a:t>
            </a:r>
            <a:endParaRPr sz="1350">
              <a:solidFill>
                <a:schemeClr val="dk1"/>
              </a:solidFill>
              <a:latin typeface="DM Sans"/>
              <a:ea typeface="DM Sans"/>
              <a:cs typeface="DM Sans"/>
              <a:sym typeface="DM Sans"/>
            </a:endParaRPr>
          </a:p>
        </p:txBody>
      </p:sp>
      <p:pic>
        <p:nvPicPr>
          <p:cNvPr id="740" name="Google Shape;740;p145"/>
          <p:cNvPicPr preferRelativeResize="0"/>
          <p:nvPr/>
        </p:nvPicPr>
        <p:blipFill>
          <a:blip r:embed="rId3">
            <a:alphaModFix/>
          </a:blip>
          <a:stretch>
            <a:fillRect/>
          </a:stretch>
        </p:blipFill>
        <p:spPr>
          <a:xfrm>
            <a:off x="4572000" y="1313124"/>
            <a:ext cx="4220143" cy="32511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Merge</a:t>
            </a:r>
            <a:endParaRPr b="1" sz="4000">
              <a:solidFill>
                <a:schemeClr val="dk1"/>
              </a:solidFill>
              <a:latin typeface="DM Sans"/>
              <a:ea typeface="DM Sans"/>
              <a:cs typeface="DM Sans"/>
              <a:sym typeface="DM Sans"/>
            </a:endParaRPr>
          </a:p>
        </p:txBody>
      </p:sp>
      <p:graphicFrame>
        <p:nvGraphicFramePr>
          <p:cNvPr id="746" name="Google Shape;746;p146"/>
          <p:cNvGraphicFramePr/>
          <p:nvPr/>
        </p:nvGraphicFramePr>
        <p:xfrm>
          <a:off x="242850" y="1287263"/>
          <a:ext cx="3000000" cy="3000000"/>
        </p:xfrm>
        <a:graphic>
          <a:graphicData uri="http://schemas.openxmlformats.org/drawingml/2006/table">
            <a:tbl>
              <a:tblPr>
                <a:noFill/>
                <a:tableStyleId>{322EC54B-9BC6-4743-AC16-29CC6F45269B}</a:tableStyleId>
              </a:tblPr>
              <a:tblGrid>
                <a:gridCol w="8658275"/>
              </a:tblGrid>
              <a:tr h="2328975">
                <a:tc>
                  <a:txBody>
                    <a:bodyPr/>
                    <a:lstStyle/>
                    <a:p>
                      <a:pPr indent="0" lvl="0" marL="0" rtl="0" algn="l">
                        <a:spcBef>
                          <a:spcPts val="0"/>
                        </a:spcBef>
                        <a:spcAft>
                          <a:spcPts val="0"/>
                        </a:spcAft>
                        <a:buNone/>
                      </a:pPr>
                      <a:r>
                        <a:rPr lang="es" sz="1500">
                          <a:solidFill>
                            <a:srgbClr val="999999"/>
                          </a:solidFill>
                          <a:highlight>
                            <a:schemeClr val="dk1"/>
                          </a:highlight>
                          <a:latin typeface="Didact Gothic"/>
                          <a:ea typeface="Didact Gothic"/>
                          <a:cs typeface="Didact Gothic"/>
                          <a:sym typeface="Didact Gothic"/>
                        </a:rPr>
                        <a:t>/* Paso 1: Ubicarse en la rama master, que es a donde quiero fusionar los cambios usando el comando de git checkout master. */</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git checkout master</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999999"/>
                          </a:solidFill>
                          <a:highlight>
                            <a:schemeClr val="dk1"/>
                          </a:highlight>
                          <a:latin typeface="Didact Gothic"/>
                          <a:ea typeface="Didact Gothic"/>
                          <a:cs typeface="Didact Gothic"/>
                          <a:sym typeface="Didact Gothic"/>
                        </a:rPr>
                        <a:t>/* Paso 2: Verificar que estoy en master con git branch. Se puede observar en el archivo de index.html que no tiene ni título ni texto. */</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git branch</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FF"/>
                          </a:solidFill>
                          <a:highlight>
                            <a:schemeClr val="dk1"/>
                          </a:highlight>
                          <a:latin typeface="Didact Gothic"/>
                          <a:ea typeface="Didact Gothic"/>
                          <a:cs typeface="Didact Gothic"/>
                          <a:sym typeface="Didact Gothic"/>
                        </a:rPr>
                        <a:t>*master</a:t>
                      </a:r>
                      <a:endParaRPr sz="15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Nueva_rama</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999999"/>
                          </a:solidFill>
                          <a:highlight>
                            <a:schemeClr val="dk1"/>
                          </a:highlight>
                          <a:latin typeface="Didact Gothic"/>
                          <a:ea typeface="Didact Gothic"/>
                          <a:cs typeface="Didact Gothic"/>
                          <a:sym typeface="Didact Gothic"/>
                        </a:rPr>
                        <a:t>/* Paso 3: Realizar la fusión. Hacer el merge con el comando </a:t>
                      </a:r>
                      <a:r>
                        <a:rPr b="1" lang="es" sz="1500">
                          <a:solidFill>
                            <a:srgbClr val="999999"/>
                          </a:solidFill>
                          <a:highlight>
                            <a:schemeClr val="dk1"/>
                          </a:highlight>
                          <a:latin typeface="Didact Gothic"/>
                          <a:ea typeface="Didact Gothic"/>
                          <a:cs typeface="Didact Gothic"/>
                          <a:sym typeface="Didact Gothic"/>
                        </a:rPr>
                        <a:t>git merge nueva_rama*/</a:t>
                      </a:r>
                      <a:endParaRPr b="1"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a:t>
                      </a:r>
                      <a:r>
                        <a:rPr lang="es" sz="1500">
                          <a:solidFill>
                            <a:srgbClr val="F3F3F3"/>
                          </a:solidFill>
                          <a:highlight>
                            <a:srgbClr val="000000"/>
                          </a:highlight>
                          <a:latin typeface="Didact Gothic"/>
                          <a:ea typeface="Didact Gothic"/>
                          <a:cs typeface="Didact Gothic"/>
                          <a:sym typeface="Didact Gothic"/>
                        </a:rPr>
                        <a:t>  git merge nueva_rama</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3F3F3"/>
                          </a:solidFill>
                          <a:highlight>
                            <a:srgbClr val="000000"/>
                          </a:highlight>
                          <a:latin typeface="Didact Gothic"/>
                          <a:ea typeface="Didact Gothic"/>
                          <a:cs typeface="Didact Gothic"/>
                          <a:sym typeface="Didact Gothic"/>
                        </a:rPr>
                        <a:t>Updating 41e6121..fc59b88</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3F3F3"/>
                          </a:solidFill>
                          <a:highlight>
                            <a:srgbClr val="000000"/>
                          </a:highlight>
                          <a:latin typeface="Didact Gothic"/>
                          <a:ea typeface="Didact Gothic"/>
                          <a:cs typeface="Didact Gothic"/>
                          <a:sym typeface="Didact Gothic"/>
                        </a:rPr>
                        <a:t>Fast-forward</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3F3F3"/>
                          </a:solidFill>
                          <a:highlight>
                            <a:srgbClr val="000000"/>
                          </a:highlight>
                          <a:latin typeface="Didact Gothic"/>
                          <a:ea typeface="Didact Gothic"/>
                          <a:cs typeface="Didact Gothic"/>
                          <a:sym typeface="Didact Gothic"/>
                        </a:rPr>
                        <a:t> index.html | 2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1 file changed, 2 insertions(+)</a:t>
                      </a:r>
                      <a:endParaRPr sz="15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4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752" name="Google Shape;752;p147"/>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crear una </a:t>
            </a:r>
            <a:r>
              <a:rPr lang="es" sz="2500">
                <a:solidFill>
                  <a:schemeClr val="accent6"/>
                </a:solidFill>
                <a:latin typeface="DM Sans"/>
                <a:ea typeface="DM Sans"/>
                <a:cs typeface="DM Sans"/>
                <a:sym typeface="DM Sans"/>
              </a:rPr>
              <a:t>rama</a:t>
            </a:r>
            <a:r>
              <a:rPr lang="es" sz="2500">
                <a:solidFill>
                  <a:srgbClr val="B7B7B7"/>
                </a:solidFill>
                <a:latin typeface="DM Sans"/>
                <a:ea typeface="DM Sans"/>
                <a:cs typeface="DM Sans"/>
                <a:sym typeface="DM Sans"/>
              </a:rPr>
              <a:t> para </a:t>
            </a:r>
            <a:r>
              <a:rPr lang="es" sz="2500">
                <a:solidFill>
                  <a:schemeClr val="accent6"/>
                </a:solidFill>
                <a:latin typeface="DM Sans"/>
                <a:ea typeface="DM Sans"/>
                <a:cs typeface="DM Sans"/>
                <a:sym typeface="DM Sans"/>
              </a:rPr>
              <a:t>listar commits en GIT</a:t>
            </a:r>
            <a:r>
              <a:rPr lang="es" sz="2500">
                <a:solidFill>
                  <a:srgbClr val="B7B7B7"/>
                </a:solidFill>
                <a:latin typeface="DM Sans"/>
                <a:ea typeface="DM Sans"/>
                <a:cs typeface="DM Sans"/>
                <a:sym typeface="DM Sans"/>
              </a:rPr>
              <a:t>.</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753" name="Google Shape;753;p147"/>
          <p:cNvGrpSpPr/>
          <p:nvPr/>
        </p:nvGrpSpPr>
        <p:grpSpPr>
          <a:xfrm>
            <a:off x="473351" y="619523"/>
            <a:ext cx="738900" cy="738900"/>
            <a:chOff x="473351" y="619523"/>
            <a:chExt cx="738900" cy="738900"/>
          </a:xfrm>
        </p:grpSpPr>
        <p:sp>
          <p:nvSpPr>
            <p:cNvPr id="754" name="Google Shape;754;p1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14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Listar commits</a:t>
            </a:r>
            <a:endParaRPr b="1" sz="4000">
              <a:solidFill>
                <a:schemeClr val="dk1"/>
              </a:solidFill>
              <a:latin typeface="DM Sans"/>
              <a:ea typeface="DM Sans"/>
              <a:cs typeface="DM Sans"/>
              <a:sym typeface="DM Sans"/>
            </a:endParaRPr>
          </a:p>
        </p:txBody>
      </p:sp>
      <p:sp>
        <p:nvSpPr>
          <p:cNvPr id="761" name="Google Shape;761;p148"/>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8"/>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3" name="Google Shape;763;p148"/>
          <p:cNvCxnSpPr>
            <a:stCxn id="764" idx="6"/>
            <a:endCxn id="761"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765" name="Google Shape;765;p148"/>
          <p:cNvCxnSpPr>
            <a:stCxn id="761" idx="6"/>
            <a:endCxn id="762"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766" name="Google Shape;766;p148"/>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767" name="Google Shape;767;p148"/>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768" name="Google Shape;768;p148"/>
          <p:cNvGrpSpPr/>
          <p:nvPr/>
        </p:nvGrpSpPr>
        <p:grpSpPr>
          <a:xfrm>
            <a:off x="1731113" y="1953850"/>
            <a:ext cx="587100" cy="600300"/>
            <a:chOff x="1731113" y="1953850"/>
            <a:chExt cx="587100" cy="600300"/>
          </a:xfrm>
        </p:grpSpPr>
        <p:sp>
          <p:nvSpPr>
            <p:cNvPr id="764" name="Google Shape;764;p148"/>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8"/>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
        <p:nvSpPr>
          <p:cNvPr id="770" name="Google Shape;770;p148"/>
          <p:cNvSpPr txBox="1"/>
          <p:nvPr/>
        </p:nvSpPr>
        <p:spPr>
          <a:xfrm>
            <a:off x="914725" y="2983575"/>
            <a:ext cx="2069100" cy="1065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Crear una rama con git branch </a:t>
            </a:r>
            <a:r>
              <a:rPr b="1" lang="es" sz="1350">
                <a:solidFill>
                  <a:schemeClr val="dk1"/>
                </a:solidFill>
                <a:latin typeface="DM Sans"/>
                <a:ea typeface="DM Sans"/>
                <a:cs typeface="DM Sans"/>
                <a:sym typeface="DM Sans"/>
              </a:rPr>
              <a:t>nueva_rama</a:t>
            </a:r>
            <a:endParaRPr b="1" sz="1350">
              <a:solidFill>
                <a:schemeClr val="dk1"/>
              </a:solidFill>
              <a:latin typeface="DM Sans"/>
              <a:ea typeface="DM Sans"/>
              <a:cs typeface="DM Sans"/>
              <a:sym typeface="DM Sans"/>
            </a:endParaRPr>
          </a:p>
        </p:txBody>
      </p:sp>
      <p:sp>
        <p:nvSpPr>
          <p:cNvPr id="771" name="Google Shape;771;p148"/>
          <p:cNvSpPr txBox="1"/>
          <p:nvPr/>
        </p:nvSpPr>
        <p:spPr>
          <a:xfrm>
            <a:off x="3247000" y="2983575"/>
            <a:ext cx="2394000" cy="1065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Cambiar de rama con git checkout </a:t>
            </a:r>
            <a:r>
              <a:rPr b="1" lang="es" sz="1350">
                <a:solidFill>
                  <a:schemeClr val="dk1"/>
                </a:solidFill>
                <a:latin typeface="DM Sans"/>
                <a:ea typeface="DM Sans"/>
                <a:cs typeface="DM Sans"/>
                <a:sym typeface="DM Sans"/>
              </a:rPr>
              <a:t>nueva_rama</a:t>
            </a:r>
            <a:endParaRPr sz="1350">
              <a:solidFill>
                <a:schemeClr val="dk1"/>
              </a:solidFill>
              <a:latin typeface="DM Sans"/>
              <a:ea typeface="DM Sans"/>
              <a:cs typeface="DM Sans"/>
              <a:sym typeface="DM Sans"/>
            </a:endParaRPr>
          </a:p>
        </p:txBody>
      </p:sp>
      <p:sp>
        <p:nvSpPr>
          <p:cNvPr id="772" name="Google Shape;772;p148"/>
          <p:cNvSpPr txBox="1"/>
          <p:nvPr/>
        </p:nvSpPr>
        <p:spPr>
          <a:xfrm>
            <a:off x="5904175" y="2983575"/>
            <a:ext cx="2265000" cy="1065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Verificar que cambie de rama con git branch -l</a:t>
            </a:r>
            <a:endParaRPr sz="135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4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778" name="Google Shape;778;p149"/>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9"/>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0" name="Google Shape;780;p149"/>
          <p:cNvCxnSpPr>
            <a:stCxn id="781" idx="6"/>
            <a:endCxn id="778"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782" name="Google Shape;782;p149"/>
          <p:cNvCxnSpPr>
            <a:stCxn id="778" idx="6"/>
            <a:endCxn id="779"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783" name="Google Shape;783;p149"/>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5</a:t>
            </a:r>
            <a:endParaRPr b="1" sz="3000">
              <a:solidFill>
                <a:schemeClr val="dk1"/>
              </a:solidFill>
              <a:latin typeface="DM Sans"/>
              <a:ea typeface="DM Sans"/>
              <a:cs typeface="DM Sans"/>
              <a:sym typeface="DM Sans"/>
            </a:endParaRPr>
          </a:p>
        </p:txBody>
      </p:sp>
      <p:sp>
        <p:nvSpPr>
          <p:cNvPr id="784" name="Google Shape;784;p149"/>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6</a:t>
            </a:r>
            <a:endParaRPr b="1" sz="3000">
              <a:solidFill>
                <a:schemeClr val="dk1"/>
              </a:solidFill>
              <a:latin typeface="DM Sans"/>
              <a:ea typeface="DM Sans"/>
              <a:cs typeface="DM Sans"/>
              <a:sym typeface="DM Sans"/>
            </a:endParaRPr>
          </a:p>
        </p:txBody>
      </p:sp>
      <p:grpSp>
        <p:nvGrpSpPr>
          <p:cNvPr id="785" name="Google Shape;785;p149"/>
          <p:cNvGrpSpPr/>
          <p:nvPr/>
        </p:nvGrpSpPr>
        <p:grpSpPr>
          <a:xfrm>
            <a:off x="1731113" y="1953850"/>
            <a:ext cx="587100" cy="600300"/>
            <a:chOff x="1731113" y="1953850"/>
            <a:chExt cx="587100" cy="600300"/>
          </a:xfrm>
        </p:grpSpPr>
        <p:sp>
          <p:nvSpPr>
            <p:cNvPr id="781" name="Google Shape;781;p14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grpSp>
      <p:sp>
        <p:nvSpPr>
          <p:cNvPr id="787" name="Google Shape;787;p149"/>
          <p:cNvSpPr txBox="1"/>
          <p:nvPr/>
        </p:nvSpPr>
        <p:spPr>
          <a:xfrm>
            <a:off x="914725" y="3084225"/>
            <a:ext cx="21294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Agregar al index.html un texto nuevo</a:t>
            </a:r>
            <a:endParaRPr sz="1350">
              <a:solidFill>
                <a:schemeClr val="dk1"/>
              </a:solidFill>
              <a:latin typeface="DM Sans"/>
              <a:ea typeface="DM Sans"/>
              <a:cs typeface="DM Sans"/>
              <a:sym typeface="DM Sans"/>
            </a:endParaRPr>
          </a:p>
        </p:txBody>
      </p:sp>
      <p:sp>
        <p:nvSpPr>
          <p:cNvPr id="788" name="Google Shape;788;p149"/>
          <p:cNvSpPr txBox="1"/>
          <p:nvPr/>
        </p:nvSpPr>
        <p:spPr>
          <a:xfrm>
            <a:off x="3507475" y="3084225"/>
            <a:ext cx="21294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Verificar que hubo un cambio en el index.html con git status</a:t>
            </a:r>
            <a:endParaRPr sz="135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789" name="Google Shape;789;p149"/>
          <p:cNvSpPr txBox="1"/>
          <p:nvPr/>
        </p:nvSpPr>
        <p:spPr>
          <a:xfrm>
            <a:off x="6100225" y="3084225"/>
            <a:ext cx="21294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Adherir el cambio con git add</a:t>
            </a:r>
            <a:endParaRPr sz="135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Listar commits</a:t>
            </a:r>
            <a:endParaRPr b="1" sz="4000">
              <a:solidFill>
                <a:schemeClr val="dk1"/>
              </a:solidFill>
              <a:latin typeface="DM Sans"/>
              <a:ea typeface="DM Sans"/>
              <a:cs typeface="DM Sans"/>
              <a:sym typeface="DM Sans"/>
            </a:endParaRPr>
          </a:p>
        </p:txBody>
      </p:sp>
      <p:sp>
        <p:nvSpPr>
          <p:cNvPr id="795" name="Google Shape;795;p150"/>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 name="Google Shape;796;p150"/>
          <p:cNvCxnSpPr>
            <a:stCxn id="797" idx="6"/>
            <a:endCxn id="798" idx="1"/>
          </p:cNvCxnSpPr>
          <p:nvPr/>
        </p:nvCxnSpPr>
        <p:spPr>
          <a:xfrm>
            <a:off x="2318213" y="2254029"/>
            <a:ext cx="4593900" cy="0"/>
          </a:xfrm>
          <a:prstGeom prst="straightConnector1">
            <a:avLst/>
          </a:prstGeom>
          <a:noFill/>
          <a:ln cap="flat" cmpd="sng" w="9525">
            <a:solidFill>
              <a:srgbClr val="EAFF6A"/>
            </a:solidFill>
            <a:prstDash val="solid"/>
            <a:round/>
            <a:headEnd len="med" w="med" type="none"/>
            <a:tailEnd len="med" w="med" type="none"/>
          </a:ln>
        </p:spPr>
      </p:cxnSp>
      <p:sp>
        <p:nvSpPr>
          <p:cNvPr id="798" name="Google Shape;798;p150"/>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8</a:t>
            </a:r>
            <a:endParaRPr b="1" sz="3000">
              <a:solidFill>
                <a:schemeClr val="dk1"/>
              </a:solidFill>
              <a:latin typeface="DM Sans"/>
              <a:ea typeface="DM Sans"/>
              <a:cs typeface="DM Sans"/>
              <a:sym typeface="DM Sans"/>
            </a:endParaRPr>
          </a:p>
        </p:txBody>
      </p:sp>
      <p:grpSp>
        <p:nvGrpSpPr>
          <p:cNvPr id="799" name="Google Shape;799;p150"/>
          <p:cNvGrpSpPr/>
          <p:nvPr/>
        </p:nvGrpSpPr>
        <p:grpSpPr>
          <a:xfrm>
            <a:off x="1731113" y="1953850"/>
            <a:ext cx="587100" cy="600300"/>
            <a:chOff x="1731113" y="1953850"/>
            <a:chExt cx="587100" cy="600300"/>
          </a:xfrm>
        </p:grpSpPr>
        <p:sp>
          <p:nvSpPr>
            <p:cNvPr id="797" name="Google Shape;797;p15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7</a:t>
              </a:r>
              <a:endParaRPr b="1" sz="3000">
                <a:solidFill>
                  <a:schemeClr val="dk1"/>
                </a:solidFill>
                <a:latin typeface="DM Sans"/>
                <a:ea typeface="DM Sans"/>
                <a:cs typeface="DM Sans"/>
                <a:sym typeface="DM Sans"/>
              </a:endParaRPr>
            </a:p>
          </p:txBody>
        </p:sp>
      </p:grpSp>
      <p:sp>
        <p:nvSpPr>
          <p:cNvPr id="801" name="Google Shape;801;p150"/>
          <p:cNvSpPr txBox="1"/>
          <p:nvPr/>
        </p:nvSpPr>
        <p:spPr>
          <a:xfrm>
            <a:off x="1088025" y="2868725"/>
            <a:ext cx="22419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Comitear el cambio con git commit -m “Agregando texto al htm</a:t>
            </a:r>
            <a:endParaRPr sz="1350">
              <a:solidFill>
                <a:schemeClr val="dk1"/>
              </a:solidFill>
              <a:latin typeface="DM Sans"/>
              <a:ea typeface="DM Sans"/>
              <a:cs typeface="DM Sans"/>
              <a:sym typeface="DM Sans"/>
            </a:endParaRPr>
          </a:p>
        </p:txBody>
      </p:sp>
      <p:sp>
        <p:nvSpPr>
          <p:cNvPr id="802" name="Google Shape;802;p150"/>
          <p:cNvSpPr txBox="1"/>
          <p:nvPr/>
        </p:nvSpPr>
        <p:spPr>
          <a:xfrm>
            <a:off x="5758875" y="2868725"/>
            <a:ext cx="22419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ctr">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Agregar un título al index.html y repetir los pasos para poder comitear el cambio.</a:t>
            </a:r>
            <a:endParaRPr sz="135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5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808" name="Google Shape;808;p151"/>
          <p:cNvGrpSpPr/>
          <p:nvPr/>
        </p:nvGrpSpPr>
        <p:grpSpPr>
          <a:xfrm>
            <a:off x="473351" y="619523"/>
            <a:ext cx="738900" cy="738900"/>
            <a:chOff x="473351" y="619523"/>
            <a:chExt cx="738900" cy="738900"/>
          </a:xfrm>
        </p:grpSpPr>
        <p:sp>
          <p:nvSpPr>
            <p:cNvPr id="809" name="Google Shape;809;p15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0" name="Google Shape;810;p151"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811" name="Google Shape;811;p151"/>
          <p:cNvSpPr txBox="1"/>
          <p:nvPr/>
        </p:nvSpPr>
        <p:spPr>
          <a:xfrm>
            <a:off x="473350" y="1682450"/>
            <a:ext cx="6194700" cy="2211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Init:</a:t>
            </a:r>
            <a:r>
              <a:rPr lang="es" sz="1350">
                <a:solidFill>
                  <a:schemeClr val="lt1"/>
                </a:solidFill>
                <a:latin typeface="DM Sans"/>
                <a:ea typeface="DM Sans"/>
                <a:cs typeface="DM Sans"/>
                <a:sym typeface="DM Sans"/>
              </a:rPr>
              <a:t> indicarle que en ese directorio, donde ejecutamos este comando, será usado con GIT.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Add: </a:t>
            </a:r>
            <a:r>
              <a:rPr lang="es" sz="1350">
                <a:solidFill>
                  <a:schemeClr val="lt1"/>
                </a:solidFill>
                <a:latin typeface="DM Sans"/>
                <a:ea typeface="DM Sans"/>
                <a:cs typeface="DM Sans"/>
                <a:sym typeface="DM Sans"/>
              </a:rPr>
              <a:t>Agregar todos los archivos creados, modificados, eliminados al estado 2 (stage).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Commit - m “mensaje”</a:t>
            </a:r>
            <a:r>
              <a:rPr lang="es" sz="1350">
                <a:solidFill>
                  <a:schemeClr val="lt1"/>
                </a:solidFill>
                <a:latin typeface="DM Sans"/>
                <a:ea typeface="DM Sans"/>
                <a:cs typeface="DM Sans"/>
                <a:sym typeface="DM Sans"/>
              </a:rPr>
              <a:t>: mensaje obligatorio para mostrar que hemos cambiado, por ejemplo al estado 3.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800"/>
              </a:spcAft>
              <a:buClr>
                <a:srgbClr val="EAFF6A"/>
              </a:buClr>
              <a:buSzPts val="1350"/>
              <a:buFont typeface="DM Sans"/>
              <a:buChar char="✓"/>
            </a:pPr>
            <a:r>
              <a:rPr b="1" lang="es" sz="1350">
                <a:solidFill>
                  <a:schemeClr val="lt1"/>
                </a:solidFill>
                <a:latin typeface="DM Sans"/>
                <a:ea typeface="DM Sans"/>
                <a:cs typeface="DM Sans"/>
                <a:sym typeface="DM Sans"/>
              </a:rPr>
              <a:t>Git log -- online:</a:t>
            </a:r>
            <a:r>
              <a:rPr lang="es" sz="1350">
                <a:solidFill>
                  <a:schemeClr val="lt1"/>
                </a:solidFill>
                <a:latin typeface="DM Sans"/>
                <a:ea typeface="DM Sans"/>
                <a:cs typeface="DM Sans"/>
                <a:sym typeface="DM Sans"/>
              </a:rPr>
              <a:t> para conocer los códigos de los commits realizados. </a:t>
            </a:r>
            <a:endParaRPr sz="135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98"/>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372" name="Google Shape;372;p98"/>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373" name="Google Shape;373;p98"/>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374" name="Google Shape;374;p98"/>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375" name="Google Shape;375;p9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376" name="Google Shape;376;p98"/>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15</a:t>
            </a:r>
            <a:endParaRPr b="1" sz="1600">
              <a:solidFill>
                <a:srgbClr val="999999"/>
              </a:solidFill>
              <a:latin typeface="DM Sans"/>
              <a:ea typeface="DM Sans"/>
              <a:cs typeface="DM Sans"/>
              <a:sym typeface="DM Sans"/>
            </a:endParaRPr>
          </a:p>
        </p:txBody>
      </p:sp>
      <p:cxnSp>
        <p:nvCxnSpPr>
          <p:cNvPr id="377" name="Google Shape;377;p98"/>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78" name="Google Shape;378;p98"/>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Scripts, m</a:t>
            </a:r>
            <a:r>
              <a:rPr b="1" lang="es" sz="1500">
                <a:solidFill>
                  <a:srgbClr val="999999"/>
                </a:solidFill>
                <a:latin typeface="DM Sans"/>
                <a:ea typeface="DM Sans"/>
                <a:cs typeface="DM Sans"/>
                <a:sym typeface="DM Sans"/>
              </a:rPr>
              <a:t>ódulos</a:t>
            </a:r>
            <a:r>
              <a:rPr b="1" lang="es" sz="1500">
                <a:solidFill>
                  <a:srgbClr val="999999"/>
                </a:solidFill>
                <a:latin typeface="DM Sans"/>
                <a:ea typeface="DM Sans"/>
                <a:cs typeface="DM Sans"/>
                <a:sym typeface="DM Sans"/>
              </a:rPr>
              <a:t> y paquetes</a:t>
            </a:r>
            <a:endParaRPr b="1" sz="1500">
              <a:solidFill>
                <a:srgbClr val="999999"/>
              </a:solidFill>
              <a:latin typeface="DM Sans"/>
              <a:ea typeface="DM Sans"/>
              <a:cs typeface="DM Sans"/>
              <a:sym typeface="DM Sans"/>
            </a:endParaRPr>
          </a:p>
        </p:txBody>
      </p:sp>
      <p:sp>
        <p:nvSpPr>
          <p:cNvPr id="379" name="Google Shape;379;p98"/>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16</a:t>
            </a:r>
            <a:endParaRPr b="1" sz="1600">
              <a:solidFill>
                <a:schemeClr val="lt1"/>
              </a:solidFill>
              <a:latin typeface="DM Sans"/>
              <a:ea typeface="DM Sans"/>
              <a:cs typeface="DM Sans"/>
              <a:sym typeface="DM Sans"/>
            </a:endParaRPr>
          </a:p>
        </p:txBody>
      </p:sp>
      <p:cxnSp>
        <p:nvCxnSpPr>
          <p:cNvPr id="380" name="Google Shape;380;p98"/>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81" name="Google Shape;381;p98"/>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Git - GitHub</a:t>
            </a:r>
            <a:endParaRPr b="1" sz="1500">
              <a:solidFill>
                <a:srgbClr val="EAFF6A"/>
              </a:solidFill>
              <a:latin typeface="DM Sans"/>
              <a:ea typeface="DM Sans"/>
              <a:cs typeface="DM Sans"/>
              <a:sym typeface="DM Sans"/>
            </a:endParaRPr>
          </a:p>
        </p:txBody>
      </p:sp>
      <p:sp>
        <p:nvSpPr>
          <p:cNvPr id="382" name="Google Shape;382;p98"/>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17</a:t>
            </a:r>
            <a:endParaRPr b="1" sz="1600">
              <a:solidFill>
                <a:srgbClr val="999999"/>
              </a:solidFill>
              <a:latin typeface="DM Sans"/>
              <a:ea typeface="DM Sans"/>
              <a:cs typeface="DM Sans"/>
              <a:sym typeface="DM Sans"/>
            </a:endParaRPr>
          </a:p>
        </p:txBody>
      </p:sp>
      <p:cxnSp>
        <p:nvCxnSpPr>
          <p:cNvPr id="383" name="Google Shape;383;p98"/>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84" name="Google Shape;384;p98"/>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Django - Portfolio Parte I</a:t>
            </a:r>
            <a:endParaRPr b="1" sz="1500">
              <a:solidFill>
                <a:srgbClr val="999999"/>
              </a:solidFill>
              <a:latin typeface="DM Sans"/>
              <a:ea typeface="DM Sans"/>
              <a:cs typeface="DM Sans"/>
              <a:sym typeface="DM Sans"/>
            </a:endParaRPr>
          </a:p>
        </p:txBody>
      </p:sp>
      <p:cxnSp>
        <p:nvCxnSpPr>
          <p:cNvPr id="385" name="Google Shape;385;p98"/>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386" name="Google Shape;386;p98"/>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387" name="Google Shape;387;p98"/>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388" name="Google Shape;388;p98"/>
          <p:cNvSpPr txBox="1"/>
          <p:nvPr/>
        </p:nvSpPr>
        <p:spPr>
          <a:xfrm>
            <a:off x="1395275" y="297236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Script</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Módulos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Paquetes</a:t>
            </a:r>
            <a:endParaRPr sz="1200">
              <a:solidFill>
                <a:schemeClr val="lt1"/>
              </a:solidFill>
              <a:latin typeface="DM Sans"/>
              <a:ea typeface="DM Sans"/>
              <a:cs typeface="DM Sans"/>
              <a:sym typeface="DM Sans"/>
            </a:endParaRPr>
          </a:p>
        </p:txBody>
      </p:sp>
      <p:sp>
        <p:nvSpPr>
          <p:cNvPr id="389" name="Google Shape;389;p98"/>
          <p:cNvSpPr txBox="1"/>
          <p:nvPr/>
        </p:nvSpPr>
        <p:spPr>
          <a:xfrm>
            <a:off x="5955750" y="2972363"/>
            <a:ext cx="1646100" cy="867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Django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Plantillas Django</a:t>
            </a:r>
            <a:endParaRPr sz="1200">
              <a:solidFill>
                <a:schemeClr val="lt1"/>
              </a:solidFill>
              <a:latin typeface="DM Sans"/>
              <a:ea typeface="DM Sans"/>
              <a:cs typeface="DM Sans"/>
              <a:sym typeface="DM Sans"/>
            </a:endParaRPr>
          </a:p>
        </p:txBody>
      </p:sp>
      <p:sp>
        <p:nvSpPr>
          <p:cNvPr id="390" name="Google Shape;390;p98"/>
          <p:cNvSpPr txBox="1"/>
          <p:nvPr/>
        </p:nvSpPr>
        <p:spPr>
          <a:xfrm>
            <a:off x="3675513" y="297236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extLst>
                    <a:ext uri="{A12FA001-AC4F-418D-AE19-62706E023703}">
                      <ahyp:hlinkClr val="tx"/>
                    </a:ext>
                  </a:extLst>
                </a:hlinkClick>
              </a:rPr>
              <a:t>Git</a:t>
            </a:r>
            <a:r>
              <a:rPr lang="es" sz="1200">
                <a:solidFill>
                  <a:srgbClr val="83AEFB"/>
                </a:solidFill>
                <a:latin typeface="DM Sans"/>
                <a:ea typeface="DM Sans"/>
                <a:cs typeface="DM Sans"/>
                <a:sym typeface="DM Sans"/>
              </a:rPr>
              <a:t> </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GitHub</a:t>
            </a:r>
            <a:endParaRPr sz="1200">
              <a:solidFill>
                <a:srgbClr val="83AEFB"/>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rgbClr val="83AEFB"/>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5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817" name="Google Shape;817;p152"/>
          <p:cNvGrpSpPr/>
          <p:nvPr/>
        </p:nvGrpSpPr>
        <p:grpSpPr>
          <a:xfrm>
            <a:off x="473351" y="619523"/>
            <a:ext cx="738900" cy="738900"/>
            <a:chOff x="473351" y="619523"/>
            <a:chExt cx="738900" cy="738900"/>
          </a:xfrm>
        </p:grpSpPr>
        <p:sp>
          <p:nvSpPr>
            <p:cNvPr id="818" name="Google Shape;818;p15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152"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820" name="Google Shape;820;p152"/>
          <p:cNvSpPr txBox="1"/>
          <p:nvPr/>
        </p:nvSpPr>
        <p:spPr>
          <a:xfrm>
            <a:off x="473350" y="1682450"/>
            <a:ext cx="6167400" cy="1605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checkout rama:</a:t>
            </a:r>
            <a:r>
              <a:rPr lang="es" sz="1350">
                <a:solidFill>
                  <a:schemeClr val="lt1"/>
                </a:solidFill>
                <a:latin typeface="DM Sans"/>
                <a:ea typeface="DM Sans"/>
                <a:cs typeface="DM Sans"/>
                <a:sym typeface="DM Sans"/>
              </a:rPr>
              <a:t> para cambiar de rama e ir a un commit específico (debemos conocer su código anteriormente).</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merge rama:</a:t>
            </a:r>
            <a:r>
              <a:rPr lang="es" sz="1350">
                <a:solidFill>
                  <a:schemeClr val="lt1"/>
                </a:solidFill>
                <a:latin typeface="DM Sans"/>
                <a:ea typeface="DM Sans"/>
                <a:cs typeface="DM Sans"/>
                <a:sym typeface="DM Sans"/>
              </a:rPr>
              <a:t> Debemos estar en un MASTER para funcionar.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800"/>
              </a:spcAft>
              <a:buClr>
                <a:srgbClr val="EAFF6A"/>
              </a:buClr>
              <a:buSzPts val="1350"/>
              <a:buFont typeface="DM Sans"/>
              <a:buChar char="✓"/>
            </a:pPr>
            <a:r>
              <a:rPr b="1" lang="es" sz="1350">
                <a:solidFill>
                  <a:schemeClr val="lt1"/>
                </a:solidFill>
                <a:latin typeface="DM Sans"/>
                <a:ea typeface="DM Sans"/>
                <a:cs typeface="DM Sans"/>
                <a:sym typeface="DM Sans"/>
              </a:rPr>
              <a:t>Git branch rama</a:t>
            </a:r>
            <a:r>
              <a:rPr lang="es" sz="1350">
                <a:solidFill>
                  <a:schemeClr val="lt1"/>
                </a:solidFill>
                <a:latin typeface="DM Sans"/>
                <a:ea typeface="DM Sans"/>
                <a:cs typeface="DM Sans"/>
                <a:sym typeface="DM Sans"/>
              </a:rPr>
              <a:t>: creación de una rama (si queremos eliminar una rama ponemos git branch -D nombre-rama).</a:t>
            </a:r>
            <a:endParaRPr sz="1350">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5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GitHub</a:t>
            </a:r>
            <a:endParaRPr b="1" sz="4000">
              <a:solidFill>
                <a:srgbClr val="83AEFB"/>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5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¿Qué es GitHub? </a:t>
            </a:r>
            <a:endParaRPr b="1" sz="400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836" name="Google Shape;836;p155"/>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ahora todo lo que venía ocurriendo en Git era de manera local, no necesitábamos nada de internet para guardar nuestros commits y nuestro repositorio. Ahora queremos compartir nuestro trabajo con otros (compañeros de proyecto, clientes, etc.). ¡Para eso utilizamos GitHub!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837" name="Google Shape;837;p155"/>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u="sng">
                <a:solidFill>
                  <a:schemeClr val="hlink"/>
                </a:solidFill>
                <a:latin typeface="DM Sans"/>
                <a:ea typeface="DM Sans"/>
                <a:cs typeface="DM Sans"/>
                <a:sym typeface="DM Sans"/>
                <a:hlinkClick r:id="rId3"/>
              </a:rPr>
              <a:t>Github</a:t>
            </a:r>
            <a:r>
              <a:rPr lang="es" sz="1350">
                <a:solidFill>
                  <a:schemeClr val="dk1"/>
                </a:solidFill>
                <a:latin typeface="DM Sans"/>
                <a:ea typeface="DM Sans"/>
                <a:cs typeface="DM Sans"/>
                <a:sym typeface="DM Sans"/>
              </a:rPr>
              <a:t> es una especie de “red social” de programadores. Con este sitio podemos subir nuestros proyectos y lograr que otras personas colaboren.</a:t>
            </a:r>
            <a:endParaRPr sz="1350">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5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Crear nuestro repositorio en GitHub</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48" name="Google Shape;848;p157"/>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Luego de hacer clic en el enlace de verificación, aparecerá una pantalla así, que indica que tu e-mail ha sido verificado, y permite que hagas tu primer repositorio.</a:t>
            </a:r>
            <a:endParaRPr sz="1350">
              <a:latin typeface="DM Sans"/>
              <a:ea typeface="DM Sans"/>
              <a:cs typeface="DM Sans"/>
              <a:sym typeface="DM Sans"/>
            </a:endParaRPr>
          </a:p>
        </p:txBody>
      </p:sp>
      <p:pic>
        <p:nvPicPr>
          <p:cNvPr id="849" name="Google Shape;849;p157"/>
          <p:cNvPicPr preferRelativeResize="0"/>
          <p:nvPr/>
        </p:nvPicPr>
        <p:blipFill>
          <a:blip r:embed="rId3">
            <a:alphaModFix/>
          </a:blip>
          <a:stretch>
            <a:fillRect/>
          </a:stretch>
        </p:blipFill>
        <p:spPr>
          <a:xfrm>
            <a:off x="4307950" y="1598124"/>
            <a:ext cx="4565901" cy="2798951"/>
          </a:xfrm>
          <a:prstGeom prst="rect">
            <a:avLst/>
          </a:prstGeom>
          <a:noFill/>
          <a:ln>
            <a:noFill/>
          </a:ln>
        </p:spPr>
      </p:pic>
      <p:grpSp>
        <p:nvGrpSpPr>
          <p:cNvPr id="850" name="Google Shape;850;p157"/>
          <p:cNvGrpSpPr/>
          <p:nvPr/>
        </p:nvGrpSpPr>
        <p:grpSpPr>
          <a:xfrm>
            <a:off x="8331151" y="86573"/>
            <a:ext cx="738900" cy="738900"/>
            <a:chOff x="473351" y="619523"/>
            <a:chExt cx="738900" cy="738900"/>
          </a:xfrm>
        </p:grpSpPr>
        <p:sp>
          <p:nvSpPr>
            <p:cNvPr id="851" name="Google Shape;851;p15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2" name="Google Shape;852;p157"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5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58" name="Google Shape;858;p158"/>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ejemplo, podría ser llamado </a:t>
            </a:r>
            <a:r>
              <a:rPr b="1" lang="es" sz="1350">
                <a:latin typeface="DM Sans"/>
                <a:ea typeface="DM Sans"/>
                <a:cs typeface="DM Sans"/>
                <a:sym typeface="DM Sans"/>
              </a:rPr>
              <a:t>“mi_repositorio”</a:t>
            </a:r>
            <a:r>
              <a:rPr lang="es" sz="1350">
                <a:latin typeface="DM Sans"/>
                <a:ea typeface="DM Sans"/>
                <a:cs typeface="DM Sans"/>
                <a:sym typeface="DM Sans"/>
              </a:rPr>
              <a:t>, para que pruebes con los archivos que trabajaste en el desafío de GIT.</a:t>
            </a:r>
            <a:endParaRPr sz="1350">
              <a:latin typeface="DM Sans"/>
              <a:ea typeface="DM Sans"/>
              <a:cs typeface="DM Sans"/>
              <a:sym typeface="DM Sans"/>
            </a:endParaRPr>
          </a:p>
        </p:txBody>
      </p:sp>
      <p:pic>
        <p:nvPicPr>
          <p:cNvPr id="859" name="Google Shape;859;p158"/>
          <p:cNvPicPr preferRelativeResize="0"/>
          <p:nvPr/>
        </p:nvPicPr>
        <p:blipFill>
          <a:blip r:embed="rId3">
            <a:alphaModFix/>
          </a:blip>
          <a:stretch>
            <a:fillRect/>
          </a:stretch>
        </p:blipFill>
        <p:spPr>
          <a:xfrm>
            <a:off x="4637300" y="1614250"/>
            <a:ext cx="3977160" cy="2921825"/>
          </a:xfrm>
          <a:prstGeom prst="rect">
            <a:avLst/>
          </a:prstGeom>
          <a:noFill/>
          <a:ln>
            <a:noFill/>
          </a:ln>
        </p:spPr>
      </p:pic>
      <p:grpSp>
        <p:nvGrpSpPr>
          <p:cNvPr id="860" name="Google Shape;860;p158"/>
          <p:cNvGrpSpPr/>
          <p:nvPr/>
        </p:nvGrpSpPr>
        <p:grpSpPr>
          <a:xfrm>
            <a:off x="8331151" y="86573"/>
            <a:ext cx="738900" cy="738900"/>
            <a:chOff x="473351" y="619523"/>
            <a:chExt cx="738900" cy="738900"/>
          </a:xfrm>
        </p:grpSpPr>
        <p:sp>
          <p:nvSpPr>
            <p:cNvPr id="861" name="Google Shape;861;p15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2" name="Google Shape;862;p158"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68" name="Google Shape;868;p159"/>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Elegimos “</a:t>
            </a:r>
            <a:r>
              <a:rPr b="1" lang="es" sz="1350">
                <a:latin typeface="DM Sans"/>
                <a:ea typeface="DM Sans"/>
                <a:cs typeface="DM Sans"/>
                <a:sym typeface="DM Sans"/>
              </a:rPr>
              <a:t>público</a:t>
            </a:r>
            <a:r>
              <a:rPr lang="es" sz="1350">
                <a:latin typeface="DM Sans"/>
                <a:ea typeface="DM Sans"/>
                <a:cs typeface="DM Sans"/>
                <a:sym typeface="DM Sans"/>
              </a:rPr>
              <a:t>” o “</a:t>
            </a:r>
            <a:r>
              <a:rPr b="1" lang="es" sz="1350">
                <a:latin typeface="DM Sans"/>
                <a:ea typeface="DM Sans"/>
                <a:cs typeface="DM Sans"/>
                <a:sym typeface="DM Sans"/>
              </a:rPr>
              <a:t>privado</a:t>
            </a:r>
            <a:r>
              <a:rPr lang="es" sz="1350">
                <a:latin typeface="DM Sans"/>
                <a:ea typeface="DM Sans"/>
                <a:cs typeface="DM Sans"/>
                <a:sym typeface="DM Sans"/>
              </a:rPr>
              <a:t>”. Si bien con privado limitamos el acceso a cualquier persona, no nos permitirá mostrar nuestro código como página web, por lo que elegimos “público”.</a:t>
            </a:r>
            <a:endParaRPr sz="1350">
              <a:latin typeface="DM Sans"/>
              <a:ea typeface="DM Sans"/>
              <a:cs typeface="DM Sans"/>
              <a:sym typeface="DM Sans"/>
            </a:endParaRPr>
          </a:p>
        </p:txBody>
      </p:sp>
      <p:pic>
        <p:nvPicPr>
          <p:cNvPr id="869" name="Google Shape;869;p159"/>
          <p:cNvPicPr preferRelativeResize="0"/>
          <p:nvPr/>
        </p:nvPicPr>
        <p:blipFill>
          <a:blip r:embed="rId3">
            <a:alphaModFix/>
          </a:blip>
          <a:stretch>
            <a:fillRect/>
          </a:stretch>
        </p:blipFill>
        <p:spPr>
          <a:xfrm>
            <a:off x="4479600" y="1552225"/>
            <a:ext cx="4134849" cy="3037676"/>
          </a:xfrm>
          <a:prstGeom prst="rect">
            <a:avLst/>
          </a:prstGeom>
          <a:noFill/>
          <a:ln>
            <a:noFill/>
          </a:ln>
        </p:spPr>
      </p:pic>
      <p:grpSp>
        <p:nvGrpSpPr>
          <p:cNvPr id="870" name="Google Shape;870;p159"/>
          <p:cNvGrpSpPr/>
          <p:nvPr/>
        </p:nvGrpSpPr>
        <p:grpSpPr>
          <a:xfrm>
            <a:off x="8331151" y="86573"/>
            <a:ext cx="738900" cy="738900"/>
            <a:chOff x="473351" y="619523"/>
            <a:chExt cx="738900" cy="738900"/>
          </a:xfrm>
        </p:grpSpPr>
        <p:sp>
          <p:nvSpPr>
            <p:cNvPr id="871" name="Google Shape;871;p15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2" name="Google Shape;872;p159"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78" name="Google Shape;878;p160"/>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Luego hacemos clic en “</a:t>
            </a:r>
            <a:r>
              <a:rPr b="1" lang="es" sz="1350">
                <a:latin typeface="DM Sans"/>
                <a:ea typeface="DM Sans"/>
                <a:cs typeface="DM Sans"/>
                <a:sym typeface="DM Sans"/>
              </a:rPr>
              <a:t>Create repository</a:t>
            </a:r>
            <a:r>
              <a:rPr lang="es" sz="1350">
                <a:latin typeface="DM Sans"/>
                <a:ea typeface="DM Sans"/>
                <a:cs typeface="DM Sans"/>
                <a:sym typeface="DM Sans"/>
              </a:rPr>
              <a:t>”</a:t>
            </a:r>
            <a:endParaRPr sz="1350">
              <a:latin typeface="DM Sans"/>
              <a:ea typeface="DM Sans"/>
              <a:cs typeface="DM Sans"/>
              <a:sym typeface="DM Sans"/>
            </a:endParaRPr>
          </a:p>
        </p:txBody>
      </p:sp>
      <p:pic>
        <p:nvPicPr>
          <p:cNvPr id="879" name="Google Shape;879;p160"/>
          <p:cNvPicPr preferRelativeResize="0"/>
          <p:nvPr/>
        </p:nvPicPr>
        <p:blipFill>
          <a:blip r:embed="rId3">
            <a:alphaModFix/>
          </a:blip>
          <a:stretch>
            <a:fillRect/>
          </a:stretch>
        </p:blipFill>
        <p:spPr>
          <a:xfrm>
            <a:off x="4637300" y="1614250"/>
            <a:ext cx="3977160" cy="2921825"/>
          </a:xfrm>
          <a:prstGeom prst="rect">
            <a:avLst/>
          </a:prstGeom>
          <a:noFill/>
          <a:ln>
            <a:noFill/>
          </a:ln>
        </p:spPr>
      </p:pic>
      <p:grpSp>
        <p:nvGrpSpPr>
          <p:cNvPr id="880" name="Google Shape;880;p160"/>
          <p:cNvGrpSpPr/>
          <p:nvPr/>
        </p:nvGrpSpPr>
        <p:grpSpPr>
          <a:xfrm>
            <a:off x="8331151" y="86573"/>
            <a:ext cx="738900" cy="738900"/>
            <a:chOff x="473351" y="619523"/>
            <a:chExt cx="738900" cy="738900"/>
          </a:xfrm>
        </p:grpSpPr>
        <p:sp>
          <p:nvSpPr>
            <p:cNvPr id="881" name="Google Shape;881;p16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2" name="Google Shape;882;p160"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88" name="Google Shape;888;p161"/>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Repositorio creado 😎</a:t>
            </a:r>
            <a:endParaRPr sz="1350">
              <a:latin typeface="DM Sans"/>
              <a:ea typeface="DM Sans"/>
              <a:cs typeface="DM Sans"/>
              <a:sym typeface="DM Sans"/>
            </a:endParaRPr>
          </a:p>
        </p:txBody>
      </p:sp>
      <p:pic>
        <p:nvPicPr>
          <p:cNvPr id="889" name="Google Shape;889;p161"/>
          <p:cNvPicPr preferRelativeResize="0"/>
          <p:nvPr/>
        </p:nvPicPr>
        <p:blipFill rotWithShape="1">
          <a:blip r:embed="rId3">
            <a:alphaModFix/>
          </a:blip>
          <a:srcRect b="0" l="0" r="0" t="2372"/>
          <a:stretch/>
        </p:blipFill>
        <p:spPr>
          <a:xfrm>
            <a:off x="3691850" y="1358425"/>
            <a:ext cx="4922602" cy="3272850"/>
          </a:xfrm>
          <a:prstGeom prst="rect">
            <a:avLst/>
          </a:prstGeom>
          <a:noFill/>
          <a:ln>
            <a:noFill/>
          </a:ln>
        </p:spPr>
      </p:pic>
      <p:grpSp>
        <p:nvGrpSpPr>
          <p:cNvPr id="890" name="Google Shape;890;p161"/>
          <p:cNvGrpSpPr/>
          <p:nvPr/>
        </p:nvGrpSpPr>
        <p:grpSpPr>
          <a:xfrm>
            <a:off x="8331151" y="86573"/>
            <a:ext cx="738900" cy="738900"/>
            <a:chOff x="473351" y="619523"/>
            <a:chExt cx="738900" cy="738900"/>
          </a:xfrm>
        </p:grpSpPr>
        <p:sp>
          <p:nvSpPr>
            <p:cNvPr id="891" name="Google Shape;891;p16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2" name="Google Shape;892;p161"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9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GIT</a:t>
            </a:r>
            <a:endParaRPr b="1" sz="4000">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162"/>
          <p:cNvGrpSpPr/>
          <p:nvPr/>
        </p:nvGrpSpPr>
        <p:grpSpPr>
          <a:xfrm>
            <a:off x="4202556" y="994173"/>
            <a:ext cx="738900" cy="738900"/>
            <a:chOff x="974706" y="2467173"/>
            <a:chExt cx="738900" cy="738900"/>
          </a:xfrm>
        </p:grpSpPr>
        <p:sp>
          <p:nvSpPr>
            <p:cNvPr id="898" name="Google Shape;898;p16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9" name="Google Shape;899;p16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900" name="Google Shape;900;p16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GitHub</a:t>
            </a:r>
            <a:endParaRPr b="1" sz="4000">
              <a:solidFill>
                <a:schemeClr val="dk1"/>
              </a:solidFill>
              <a:highlight>
                <a:srgbClr val="EAFF6A"/>
              </a:highlight>
              <a:latin typeface="DM Sans"/>
              <a:ea typeface="DM Sans"/>
              <a:cs typeface="DM Sans"/>
              <a:sym typeface="DM Sans"/>
            </a:endParaRPr>
          </a:p>
        </p:txBody>
      </p:sp>
      <p:sp>
        <p:nvSpPr>
          <p:cNvPr id="901" name="Google Shape;901;p16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902" name="Google Shape;902;p162"/>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Subiremos nuestro primer repositorio.</a:t>
            </a:r>
            <a:endParaRPr sz="2000">
              <a:solidFill>
                <a:srgbClr val="999999"/>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grpSp>
        <p:nvGrpSpPr>
          <p:cNvPr id="907" name="Google Shape;907;p163"/>
          <p:cNvGrpSpPr/>
          <p:nvPr/>
        </p:nvGrpSpPr>
        <p:grpSpPr>
          <a:xfrm>
            <a:off x="457347" y="468297"/>
            <a:ext cx="431074" cy="431074"/>
            <a:chOff x="974706" y="2467173"/>
            <a:chExt cx="738900" cy="738900"/>
          </a:xfrm>
        </p:grpSpPr>
        <p:sp>
          <p:nvSpPr>
            <p:cNvPr id="908" name="Google Shape;908;p16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9" name="Google Shape;909;p16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910" name="Google Shape;910;p16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GitHub</a:t>
            </a:r>
            <a:endParaRPr b="1" sz="4000">
              <a:solidFill>
                <a:schemeClr val="dk1"/>
              </a:solidFill>
              <a:latin typeface="DM Sans"/>
              <a:ea typeface="DM Sans"/>
              <a:cs typeface="DM Sans"/>
              <a:sym typeface="DM Sans"/>
            </a:endParaRPr>
          </a:p>
        </p:txBody>
      </p:sp>
      <p:pic>
        <p:nvPicPr>
          <p:cNvPr id="911" name="Google Shape;911;p16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12" name="Google Shape;912;p163"/>
          <p:cNvSpPr txBox="1"/>
          <p:nvPr/>
        </p:nvSpPr>
        <p:spPr>
          <a:xfrm>
            <a:off x="626025" y="20030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Crea el primer repositorio en GitHub con el material del proyecto de la clase anterior: Primer Módulo y Feliz Cumpleaños. </a:t>
            </a:r>
            <a:r>
              <a:rPr lang="es" sz="1350">
                <a:latin typeface="DM Sans"/>
                <a:ea typeface="DM Sans"/>
                <a:cs typeface="DM Sans"/>
                <a:sym typeface="DM Sans"/>
              </a:rPr>
              <a:t> </a:t>
            </a:r>
            <a:endParaRPr sz="1350">
              <a:latin typeface="DM Sans"/>
              <a:ea typeface="DM Sans"/>
              <a:cs typeface="DM Sans"/>
              <a:sym typeface="DM Sans"/>
            </a:endParaRPr>
          </a:p>
        </p:txBody>
      </p:sp>
      <p:sp>
        <p:nvSpPr>
          <p:cNvPr id="913" name="Google Shape;913;p16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64"/>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GitHub: vamos a subir nuestro repositorio</a:t>
            </a:r>
            <a:endParaRPr b="1" sz="4000">
              <a:solidFill>
                <a:schemeClr val="dk1"/>
              </a:solidFill>
              <a:latin typeface="DM Sans"/>
              <a:ea typeface="DM Sans"/>
              <a:cs typeface="DM Sans"/>
              <a:sym typeface="DM Sans"/>
            </a:endParaRPr>
          </a:p>
        </p:txBody>
      </p:sp>
      <p:sp>
        <p:nvSpPr>
          <p:cNvPr id="919" name="Google Shape;919;p164"/>
          <p:cNvSpPr txBox="1"/>
          <p:nvPr/>
        </p:nvSpPr>
        <p:spPr>
          <a:xfrm>
            <a:off x="457350" y="2374675"/>
            <a:ext cx="700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Vamos a nuestra terminal y nos ubicamos en el proyecto creado en la clase pasada. Copiaremos las siguientes líneas para realizar el “push” de los archivos a nuestro servidor en GitHub.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920" name="Google Shape;920;p164"/>
          <p:cNvGraphicFramePr/>
          <p:nvPr/>
        </p:nvGraphicFramePr>
        <p:xfrm>
          <a:off x="643800" y="3248250"/>
          <a:ext cx="3000000" cy="3000000"/>
        </p:xfrm>
        <a:graphic>
          <a:graphicData uri="http://schemas.openxmlformats.org/drawingml/2006/table">
            <a:tbl>
              <a:tblPr>
                <a:noFill/>
                <a:tableStyleId>{322EC54B-9BC6-4743-AC16-29CC6F45269B}</a:tableStyleId>
              </a:tblPr>
              <a:tblGrid>
                <a:gridCol w="7856400"/>
              </a:tblGrid>
              <a:tr h="1208600">
                <a:tc>
                  <a:txBody>
                    <a:bodyPr/>
                    <a:lstStyle/>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1: Me ubico en mi repositorio */</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3F3F3"/>
                          </a:solidFill>
                          <a:highlight>
                            <a:schemeClr val="dk1"/>
                          </a:highlight>
                          <a:latin typeface="Didact Gothic"/>
                          <a:ea typeface="Didact Gothic"/>
                          <a:cs typeface="Didact Gothic"/>
                          <a:sym typeface="Didact Gothic"/>
                        </a:rPr>
                        <a:t>$ cd Documents/Proyectos_Coder/mi_repositorio</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2: Indico cuál será mi nuevo repositorio remoto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remote add origin https://github.com/miuser/mi_repositorio.git</a:t>
                      </a:r>
                      <a:endParaRPr>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grpSp>
        <p:nvGrpSpPr>
          <p:cNvPr id="921" name="Google Shape;921;p164"/>
          <p:cNvGrpSpPr/>
          <p:nvPr/>
        </p:nvGrpSpPr>
        <p:grpSpPr>
          <a:xfrm>
            <a:off x="457347" y="468297"/>
            <a:ext cx="431074" cy="431074"/>
            <a:chOff x="974706" y="2467173"/>
            <a:chExt cx="738900" cy="738900"/>
          </a:xfrm>
        </p:grpSpPr>
        <p:sp>
          <p:nvSpPr>
            <p:cNvPr id="922" name="Google Shape;922;p16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3" name="Google Shape;923;p16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924" name="Google Shape;924;p1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65"/>
          <p:cNvSpPr txBox="1"/>
          <p:nvPr/>
        </p:nvSpPr>
        <p:spPr>
          <a:xfrm>
            <a:off x="457350" y="1458950"/>
            <a:ext cx="5368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GitHub está trabajando…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930" name="Google Shape;930;p165"/>
          <p:cNvGraphicFramePr/>
          <p:nvPr/>
        </p:nvGraphicFramePr>
        <p:xfrm>
          <a:off x="2844150" y="1458950"/>
          <a:ext cx="3000000" cy="3000000"/>
        </p:xfrm>
        <a:graphic>
          <a:graphicData uri="http://schemas.openxmlformats.org/drawingml/2006/table">
            <a:tbl>
              <a:tblPr>
                <a:noFill/>
                <a:tableStyleId>{322EC54B-9BC6-4743-AC16-29CC6F45269B}</a:tableStyleId>
              </a:tblPr>
              <a:tblGrid>
                <a:gridCol w="6051925"/>
              </a:tblGrid>
              <a:tr h="1893050">
                <a:tc>
                  <a:txBody>
                    <a:bodyPr/>
                    <a:lstStyle/>
                    <a:p>
                      <a:pPr indent="0" lvl="0" marL="0" rtl="0" algn="l">
                        <a:spcBef>
                          <a:spcPts val="0"/>
                        </a:spcBef>
                        <a:spcAft>
                          <a:spcPts val="0"/>
                        </a:spcAft>
                        <a:buClr>
                          <a:schemeClr val="dk1"/>
                        </a:buClr>
                        <a:buSzPts val="1100"/>
                        <a:buFont typeface="Arial"/>
                        <a:buNone/>
                      </a:pPr>
                      <a:r>
                        <a:rPr lang="es">
                          <a:solidFill>
                            <a:srgbClr val="666666"/>
                          </a:solidFill>
                          <a:highlight>
                            <a:schemeClr val="dk1"/>
                          </a:highlight>
                          <a:latin typeface="Didact Gothic"/>
                          <a:ea typeface="Didact Gothic"/>
                          <a:cs typeface="Didact Gothic"/>
                          <a:sym typeface="Didact Gothic"/>
                        </a:rPr>
                        <a:t>/* Paso 3: Pusheamos todos nuestros archivos al repositorio de github*/</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push -u origin master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Username for 'https://github.com': miuser </a:t>
                      </a:r>
                      <a:r>
                        <a:rPr lang="es">
                          <a:solidFill>
                            <a:srgbClr val="999999"/>
                          </a:solidFill>
                          <a:highlight>
                            <a:schemeClr val="dk1"/>
                          </a:highlight>
                          <a:latin typeface="Didact Gothic"/>
                          <a:ea typeface="Didact Gothic"/>
                          <a:cs typeface="Didact Gothic"/>
                          <a:sym typeface="Didact Gothic"/>
                        </a:rPr>
                        <a:t>/* Pedirá el usuario de github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Password for 'https://isaine@github.com': </a:t>
                      </a:r>
                      <a:r>
                        <a:rPr lang="es">
                          <a:solidFill>
                            <a:srgbClr val="999999"/>
                          </a:solidFill>
                          <a:highlight>
                            <a:schemeClr val="dk1"/>
                          </a:highlight>
                          <a:latin typeface="Didact Gothic"/>
                          <a:ea typeface="Didact Gothic"/>
                          <a:cs typeface="Didact Gothic"/>
                          <a:sym typeface="Didact Gothic"/>
                        </a:rPr>
                        <a:t>/* Pedirá el la clave de github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Counting objects: 9,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Delta compression using up to 4 threads.</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Compressing objects: 100% (6/6),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Writing objects: 100% (9/9), 869 bytes | 217.00 KiB/s,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Total 9 (delta 2), reused 0 (delta 0)</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remote: Resolving deltas: 100% (2/2),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To https://github.com/miuser/mi_repositorio.git</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 * [new branch]  	master -&gt; master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F3F3F3"/>
                          </a:solidFill>
                          <a:highlight>
                            <a:schemeClr val="dk1"/>
                          </a:highlight>
                          <a:latin typeface="Didact Gothic"/>
                          <a:ea typeface="Didact Gothic"/>
                          <a:cs typeface="Didact Gothic"/>
                          <a:sym typeface="Didact Gothic"/>
                        </a:rPr>
                        <a:t>Branch 'master' set up to track remote branch 'master' from 'origin'.</a:t>
                      </a:r>
                      <a:endParaRPr>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931" name="Google Shape;931;p165"/>
          <p:cNvPicPr preferRelativeResize="0"/>
          <p:nvPr/>
        </p:nvPicPr>
        <p:blipFill>
          <a:blip r:embed="rId3">
            <a:alphaModFix/>
          </a:blip>
          <a:stretch>
            <a:fillRect/>
          </a:stretch>
        </p:blipFill>
        <p:spPr>
          <a:xfrm>
            <a:off x="827912" y="3201975"/>
            <a:ext cx="1317676" cy="1317676"/>
          </a:xfrm>
          <a:prstGeom prst="rect">
            <a:avLst/>
          </a:prstGeom>
          <a:noFill/>
          <a:ln>
            <a:noFill/>
          </a:ln>
        </p:spPr>
      </p:pic>
      <p:grpSp>
        <p:nvGrpSpPr>
          <p:cNvPr id="932" name="Google Shape;932;p165"/>
          <p:cNvGrpSpPr/>
          <p:nvPr/>
        </p:nvGrpSpPr>
        <p:grpSpPr>
          <a:xfrm>
            <a:off x="457347" y="468297"/>
            <a:ext cx="431074" cy="431074"/>
            <a:chOff x="974706" y="2467173"/>
            <a:chExt cx="738900" cy="738900"/>
          </a:xfrm>
        </p:grpSpPr>
        <p:sp>
          <p:nvSpPr>
            <p:cNvPr id="933" name="Google Shape;933;p16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4" name="Google Shape;934;p165"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935" name="Google Shape;935;p16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66"/>
          <p:cNvSpPr txBox="1"/>
          <p:nvPr/>
        </p:nvSpPr>
        <p:spPr>
          <a:xfrm>
            <a:off x="457350" y="1321200"/>
            <a:ext cx="5368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archivos ya están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GitHub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941" name="Google Shape;941;p166"/>
          <p:cNvPicPr preferRelativeResize="0"/>
          <p:nvPr/>
        </p:nvPicPr>
        <p:blipFill>
          <a:blip r:embed="rId3">
            <a:alphaModFix/>
          </a:blip>
          <a:stretch>
            <a:fillRect/>
          </a:stretch>
        </p:blipFill>
        <p:spPr>
          <a:xfrm>
            <a:off x="1836025" y="1862900"/>
            <a:ext cx="6586450" cy="2658975"/>
          </a:xfrm>
          <a:prstGeom prst="rect">
            <a:avLst/>
          </a:prstGeom>
          <a:noFill/>
          <a:ln>
            <a:noFill/>
          </a:ln>
        </p:spPr>
      </p:pic>
      <p:grpSp>
        <p:nvGrpSpPr>
          <p:cNvPr id="942" name="Google Shape;942;p166"/>
          <p:cNvGrpSpPr/>
          <p:nvPr/>
        </p:nvGrpSpPr>
        <p:grpSpPr>
          <a:xfrm>
            <a:off x="457347" y="468297"/>
            <a:ext cx="431074" cy="431074"/>
            <a:chOff x="974706" y="2467173"/>
            <a:chExt cx="738900" cy="738900"/>
          </a:xfrm>
        </p:grpSpPr>
        <p:sp>
          <p:nvSpPr>
            <p:cNvPr id="943" name="Google Shape;943;p16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4" name="Google Shape;944;p166"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945" name="Google Shape;945;p16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7"/>
          <p:cNvSpPr txBox="1"/>
          <p:nvPr/>
        </p:nvSpPr>
        <p:spPr>
          <a:xfrm>
            <a:off x="473350" y="688825"/>
            <a:ext cx="8127600" cy="766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200">
                <a:solidFill>
                  <a:srgbClr val="FF0000"/>
                </a:solidFill>
                <a:latin typeface="DM Sans"/>
                <a:ea typeface="DM Sans"/>
                <a:cs typeface="DM Sans"/>
                <a:sym typeface="DM Sans"/>
              </a:rPr>
              <a:t>¡Atención!</a:t>
            </a:r>
            <a:endParaRPr b="1" sz="4200">
              <a:solidFill>
                <a:srgbClr val="FF0000"/>
              </a:solidFill>
              <a:latin typeface="DM Sans"/>
              <a:ea typeface="DM Sans"/>
              <a:cs typeface="DM Sans"/>
              <a:sym typeface="DM Sans"/>
            </a:endParaRPr>
          </a:p>
        </p:txBody>
      </p:sp>
      <p:sp>
        <p:nvSpPr>
          <p:cNvPr id="951" name="Google Shape;951;p167"/>
          <p:cNvSpPr txBox="1"/>
          <p:nvPr/>
        </p:nvSpPr>
        <p:spPr>
          <a:xfrm>
            <a:off x="473350" y="1626100"/>
            <a:ext cx="8127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dk1"/>
                </a:solidFill>
                <a:latin typeface="DM Sans"/>
                <a:ea typeface="DM Sans"/>
                <a:cs typeface="DM Sans"/>
                <a:sym typeface="DM Sans"/>
              </a:rPr>
              <a:t>Recuerda instalar </a:t>
            </a:r>
            <a:r>
              <a:rPr b="1" lang="es" sz="2000">
                <a:solidFill>
                  <a:srgbClr val="83AEFB"/>
                </a:solidFill>
                <a:latin typeface="DM Sans"/>
                <a:ea typeface="DM Sans"/>
                <a:cs typeface="DM Sans"/>
                <a:sym typeface="DM Sans"/>
              </a:rPr>
              <a:t>Django</a:t>
            </a:r>
            <a:r>
              <a:rPr b="1" lang="es" sz="2000">
                <a:solidFill>
                  <a:schemeClr val="dk1"/>
                </a:solidFill>
                <a:latin typeface="DM Sans"/>
                <a:ea typeface="DM Sans"/>
                <a:cs typeface="DM Sans"/>
                <a:sym typeface="DM Sans"/>
              </a:rPr>
              <a:t> para el</a:t>
            </a:r>
            <a:r>
              <a:rPr b="1" lang="es" sz="2000">
                <a:solidFill>
                  <a:schemeClr val="dk1"/>
                </a:solidFill>
                <a:latin typeface="DM Sans"/>
                <a:ea typeface="DM Sans"/>
                <a:cs typeface="DM Sans"/>
                <a:sym typeface="DM Sans"/>
              </a:rPr>
              <a:t> próximo encuentro</a:t>
            </a:r>
            <a:r>
              <a:rPr b="1" lang="es" sz="2000">
                <a:solidFill>
                  <a:schemeClr val="dk1"/>
                </a:solidFill>
                <a:latin typeface="DM Sans"/>
                <a:ea typeface="DM Sans"/>
                <a:cs typeface="DM Sans"/>
                <a:sym typeface="DM Sans"/>
              </a:rPr>
              <a:t>. </a:t>
            </a:r>
            <a:endParaRPr b="1" sz="200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2000">
                <a:solidFill>
                  <a:schemeClr val="dk1"/>
                </a:solidFill>
                <a:latin typeface="DM Sans"/>
                <a:ea typeface="DM Sans"/>
                <a:cs typeface="DM Sans"/>
                <a:sym typeface="DM Sans"/>
              </a:rPr>
              <a:t>Encontrarás un tutorial en la carpeta de la clase.</a:t>
            </a:r>
            <a:endParaRPr b="1" sz="2000">
              <a:solidFill>
                <a:schemeClr val="dk1"/>
              </a:solidFill>
              <a:latin typeface="Helvetica Neue"/>
              <a:ea typeface="Helvetica Neue"/>
              <a:cs typeface="Helvetica Neue"/>
              <a:sym typeface="Helvetica Neue"/>
            </a:endParaRPr>
          </a:p>
        </p:txBody>
      </p:sp>
      <p:pic>
        <p:nvPicPr>
          <p:cNvPr id="952" name="Google Shape;952;p167" title="gif de persona escribiendo código"/>
          <p:cNvPicPr preferRelativeResize="0"/>
          <p:nvPr/>
        </p:nvPicPr>
        <p:blipFill>
          <a:blip r:embed="rId3">
            <a:alphaModFix/>
          </a:blip>
          <a:stretch>
            <a:fillRect/>
          </a:stretch>
        </p:blipFill>
        <p:spPr>
          <a:xfrm>
            <a:off x="3456509" y="2891712"/>
            <a:ext cx="2230974" cy="1246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958" name="Google Shape;958;p168"/>
          <p:cNvGrpSpPr/>
          <p:nvPr/>
        </p:nvGrpSpPr>
        <p:grpSpPr>
          <a:xfrm>
            <a:off x="4202550" y="994173"/>
            <a:ext cx="738900" cy="738900"/>
            <a:chOff x="4202550" y="994173"/>
            <a:chExt cx="738900" cy="738900"/>
          </a:xfrm>
        </p:grpSpPr>
        <p:sp>
          <p:nvSpPr>
            <p:cNvPr id="959" name="Google Shape;959;p16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60" name="Google Shape;960;p16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6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966" name="Google Shape;966;p169"/>
          <p:cNvGrpSpPr/>
          <p:nvPr/>
        </p:nvGrpSpPr>
        <p:grpSpPr>
          <a:xfrm>
            <a:off x="457358" y="468285"/>
            <a:ext cx="431074" cy="431074"/>
            <a:chOff x="4202550" y="994173"/>
            <a:chExt cx="738900" cy="738900"/>
          </a:xfrm>
        </p:grpSpPr>
        <p:sp>
          <p:nvSpPr>
            <p:cNvPr id="967" name="Google Shape;967;p16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68" name="Google Shape;968;p16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969" name="Google Shape;969;p16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970" name="Google Shape;970;p169"/>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971" name="Google Shape;971;p169"/>
          <p:cNvSpPr txBox="1"/>
          <p:nvPr/>
        </p:nvSpPr>
        <p:spPr>
          <a:xfrm>
            <a:off x="457350" y="1725800"/>
            <a:ext cx="3834600" cy="128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Git Cheat Sheet</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GitHub Education</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Tutoriales de uso GitHub</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GitHub</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6">
                  <a:extLst>
                    <a:ext uri="{A12FA001-AC4F-418D-AE19-62706E023703}">
                      <ahyp:hlinkClr val="tx"/>
                    </a:ext>
                  </a:extLst>
                </a:hlinkClick>
              </a:rPr>
              <a:t>Cómo usar la integración Git en Visual Studio Code</a:t>
            </a:r>
            <a:r>
              <a:rPr lang="es" sz="1350">
                <a:solidFill>
                  <a:srgbClr val="83AEFB"/>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Digital Ocean</a:t>
            </a:r>
            <a:endParaRPr b="1" sz="1350">
              <a:solidFill>
                <a:srgbClr val="999999"/>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7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7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982" name="Google Shape;982;p171"/>
          <p:cNvSpPr txBox="1"/>
          <p:nvPr/>
        </p:nvSpPr>
        <p:spPr>
          <a:xfrm>
            <a:off x="2109143" y="2502363"/>
            <a:ext cx="49257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Git: instalación, configuración, repositorio y ramas. </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GitHub: definición, creación de repositorio, suba de proyecto. </a:t>
            </a:r>
            <a:endParaRPr sz="135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¿Qué es GIT?</a:t>
            </a:r>
            <a:endParaRPr b="1" sz="4000">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7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7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id="997" name="Google Shape;997;p174"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0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GIT? </a:t>
            </a:r>
            <a:endParaRPr b="1" sz="4000">
              <a:solidFill>
                <a:schemeClr val="dk1"/>
              </a:solidFill>
              <a:latin typeface="DM Sans"/>
              <a:ea typeface="DM Sans"/>
              <a:cs typeface="DM Sans"/>
              <a:sym typeface="DM Sans"/>
            </a:endParaRPr>
          </a:p>
        </p:txBody>
      </p:sp>
      <p:sp>
        <p:nvSpPr>
          <p:cNvPr id="406" name="Google Shape;406;p101"/>
          <p:cNvSpPr txBox="1"/>
          <p:nvPr/>
        </p:nvSpPr>
        <p:spPr>
          <a:xfrm>
            <a:off x="473350" y="1908175"/>
            <a:ext cx="580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Un sistema que registra los cambios realizados sobre un archivo o conjunto de archivos a lo largo del tiempo.</a:t>
            </a:r>
            <a:endParaRPr sz="1350">
              <a:latin typeface="DM Sans"/>
              <a:ea typeface="DM Sans"/>
              <a:cs typeface="DM Sans"/>
              <a:sym typeface="DM Sans"/>
            </a:endParaRPr>
          </a:p>
        </p:txBody>
      </p:sp>
      <p:pic>
        <p:nvPicPr>
          <p:cNvPr id="407" name="Google Shape;407;p101"/>
          <p:cNvPicPr preferRelativeResize="0"/>
          <p:nvPr/>
        </p:nvPicPr>
        <p:blipFill>
          <a:blip r:embed="rId3">
            <a:alphaModFix/>
          </a:blip>
          <a:stretch>
            <a:fillRect/>
          </a:stretch>
        </p:blipFill>
        <p:spPr>
          <a:xfrm>
            <a:off x="7245712" y="2296863"/>
            <a:ext cx="1315325" cy="549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